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8288000" cy="10287000"/>
  <p:notesSz cx="6858000" cy="9144000"/>
  <p:embeddedFontLst>
    <p:embeddedFont>
      <p:font typeface="Archivo Black" panose="020B0A03020202020B04" pitchFamily="34" charset="77"/>
      <p:regular r:id="rId19"/>
    </p:embeddedFont>
    <p:embeddedFont>
      <p:font typeface="Arial Nova" panose="020B0504020202020204" pitchFamily="34" charset="0"/>
      <p:regular r:id="rId20"/>
      <p:bold r:id="rId21"/>
      <p:italic r:id="rId22"/>
      <p:boldItalic r:id="rId23"/>
    </p:embeddedFont>
    <p:embeddedFont>
      <p:font typeface="Arial Unicode" panose="020B0604020202020204" pitchFamily="34" charset="-128"/>
      <p:regular r:id="rId24"/>
    </p:embeddedFont>
    <p:embeddedFont>
      <p:font typeface="Baloo Bhai" panose="03080902040302020200" pitchFamily="66" charset="77"/>
      <p:regular r:id="rId25"/>
    </p:embeddedFont>
    <p:embeddedFont>
      <p:font typeface="Montserrat Classic" pitchFamily="2" charset="77"/>
      <p:regular r:id="rId26"/>
    </p:embeddedFont>
    <p:embeddedFont>
      <p:font typeface="Montserrat Classic Bold" pitchFamily="2" charset="77"/>
      <p:regular r:id="rId27"/>
      <p:bold r:id="rId28"/>
    </p:embeddedFont>
    <p:embeddedFont>
      <p:font typeface="Montserrat Light" panose="020F0302020204030204" pitchFamily="34" charset="0"/>
      <p:regular r:id="rId29"/>
      <p:italic r:id="rId30"/>
    </p:embeddedFont>
    <p:embeddedFont>
      <p:font typeface="Open Sans Bold" panose="020B0806030504020204" pitchFamily="34" charset="0"/>
      <p:regular r:id="rId31"/>
      <p:bold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3560" autoAdjust="0"/>
    <p:restoredTop sz="94598" autoAdjust="0"/>
  </p:normalViewPr>
  <p:slideViewPr>
    <p:cSldViewPr>
      <p:cViewPr varScale="1">
        <p:scale>
          <a:sx n="92" d="100"/>
          <a:sy n="92" d="100"/>
        </p:scale>
        <p:origin x="712"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svg>
</file>

<file path=ppt/media/image11.png>
</file>

<file path=ppt/media/image12.svg>
</file>

<file path=ppt/media/image13.png>
</file>

<file path=ppt/media/image14.svg>
</file>

<file path=ppt/media/image15.jpe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jpeg>
</file>

<file path=ppt/media/image32.png>
</file>

<file path=ppt/media/image33.svg>
</file>

<file path=ppt/media/image34.png>
</file>

<file path=ppt/media/image35.sv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BE2CBB-6C38-9344-A881-F164C475DD24}" type="datetimeFigureOut">
              <a:rPr lang="en-VN" smtClean="0"/>
              <a:t>17/12/24</a:t>
            </a:fld>
            <a:endParaRPr lang="en-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C1AF68-64EA-8F4B-923A-0EE115CAD885}" type="slidenum">
              <a:rPr lang="en-VN" smtClean="0"/>
              <a:t>‹#›</a:t>
            </a:fld>
            <a:endParaRPr lang="en-VN"/>
          </a:p>
        </p:txBody>
      </p:sp>
    </p:spTree>
    <p:extLst>
      <p:ext uri="{BB962C8B-B14F-4D97-AF65-F5344CB8AC3E}">
        <p14:creationId xmlns:p14="http://schemas.microsoft.com/office/powerpoint/2010/main" val="12713475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7BC1AF68-64EA-8F4B-923A-0EE115CAD885}" type="slidenum">
              <a:rPr lang="en-VN" smtClean="0"/>
              <a:t>1</a:t>
            </a:fld>
            <a:endParaRPr lang="en-VN"/>
          </a:p>
        </p:txBody>
      </p:sp>
    </p:spTree>
    <p:extLst>
      <p:ext uri="{BB962C8B-B14F-4D97-AF65-F5344CB8AC3E}">
        <p14:creationId xmlns:p14="http://schemas.microsoft.com/office/powerpoint/2010/main" val="37020142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12/17/24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dir="u"/>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6.png"/><Relationship Id="rId7" Type="http://schemas.openxmlformats.org/officeDocument/2006/relationships/image" Target="../media/image34.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jpeg"/></Relationships>
</file>

<file path=ppt/slides/_rels/slide16.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2.png"/><Relationship Id="rId3" Type="http://schemas.openxmlformats.org/officeDocument/2006/relationships/image" Target="../media/image36.png"/><Relationship Id="rId7" Type="http://schemas.openxmlformats.org/officeDocument/2006/relationships/image" Target="../media/image39.png"/><Relationship Id="rId12" Type="http://schemas.openxmlformats.org/officeDocument/2006/relationships/image" Target="../media/image44.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38.png"/><Relationship Id="rId11" Type="http://schemas.openxmlformats.org/officeDocument/2006/relationships/image" Target="../media/image43.png"/><Relationship Id="rId5" Type="http://schemas.openxmlformats.org/officeDocument/2006/relationships/image" Target="../media/image25.png"/><Relationship Id="rId10" Type="http://schemas.openxmlformats.org/officeDocument/2006/relationships/image" Target="../media/image42.png"/><Relationship Id="rId4" Type="http://schemas.openxmlformats.org/officeDocument/2006/relationships/image" Target="../media/image37.png"/><Relationship Id="rId9" Type="http://schemas.openxmlformats.org/officeDocument/2006/relationships/image" Target="../media/image41.png"/><Relationship Id="rId1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r="-12664"/>
            </a:stretch>
          </a:blipFill>
        </p:spPr>
      </p:sp>
      <p:sp>
        <p:nvSpPr>
          <p:cNvPr id="3" name="Freeform 3"/>
          <p:cNvSpPr/>
          <p:nvPr/>
        </p:nvSpPr>
        <p:spPr>
          <a:xfrm>
            <a:off x="8521081" y="1000665"/>
            <a:ext cx="1245837" cy="985530"/>
          </a:xfrm>
          <a:custGeom>
            <a:avLst/>
            <a:gdLst/>
            <a:ahLst/>
            <a:cxnLst/>
            <a:rect l="l" t="t" r="r" b="b"/>
            <a:pathLst>
              <a:path w="1245837" h="985530">
                <a:moveTo>
                  <a:pt x="0" y="0"/>
                </a:moveTo>
                <a:lnTo>
                  <a:pt x="1245838" y="0"/>
                </a:lnTo>
                <a:lnTo>
                  <a:pt x="1245838" y="985530"/>
                </a:lnTo>
                <a:lnTo>
                  <a:pt x="0" y="9855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4521330">
            <a:off x="4475697" y="1865995"/>
            <a:ext cx="14167639" cy="7119239"/>
          </a:xfrm>
          <a:custGeom>
            <a:avLst/>
            <a:gdLst/>
            <a:ahLst/>
            <a:cxnLst/>
            <a:rect l="l" t="t" r="r" b="b"/>
            <a:pathLst>
              <a:path w="14167639" h="7119239">
                <a:moveTo>
                  <a:pt x="0" y="0"/>
                </a:moveTo>
                <a:lnTo>
                  <a:pt x="14167639" y="0"/>
                </a:lnTo>
                <a:lnTo>
                  <a:pt x="14167639" y="7119238"/>
                </a:lnTo>
                <a:lnTo>
                  <a:pt x="0" y="7119238"/>
                </a:lnTo>
                <a:lnTo>
                  <a:pt x="0" y="0"/>
                </a:lnTo>
                <a:close/>
              </a:path>
            </a:pathLst>
          </a:custGeom>
          <a:blipFill>
            <a:blip r:embed="rId6"/>
            <a:stretch>
              <a:fillRect/>
            </a:stretch>
          </a:blipFill>
        </p:spPr>
      </p:sp>
      <p:grpSp>
        <p:nvGrpSpPr>
          <p:cNvPr id="5" name="Group 5"/>
          <p:cNvGrpSpPr/>
          <p:nvPr/>
        </p:nvGrpSpPr>
        <p:grpSpPr>
          <a:xfrm>
            <a:off x="9589607" y="0"/>
            <a:ext cx="8698393" cy="10400373"/>
            <a:chOff x="0" y="0"/>
            <a:chExt cx="8603361" cy="10286746"/>
          </a:xfrm>
        </p:grpSpPr>
        <p:sp>
          <p:nvSpPr>
            <p:cNvPr id="6" name="Freeform 6"/>
            <p:cNvSpPr/>
            <p:nvPr/>
          </p:nvSpPr>
          <p:spPr>
            <a:xfrm>
              <a:off x="-2794" y="-127"/>
              <a:ext cx="8606155" cy="10286873"/>
            </a:xfrm>
            <a:custGeom>
              <a:avLst/>
              <a:gdLst/>
              <a:ahLst/>
              <a:cxnLst/>
              <a:rect l="l" t="t" r="r" b="b"/>
              <a:pathLst>
                <a:path w="8606155" h="10286873">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7"/>
              <a:stretch>
                <a:fillRect l="-139485"/>
              </a:stretch>
            </a:blipFill>
          </p:spPr>
        </p:sp>
      </p:grpSp>
      <p:grpSp>
        <p:nvGrpSpPr>
          <p:cNvPr id="7" name="Group 7"/>
          <p:cNvGrpSpPr/>
          <p:nvPr/>
        </p:nvGrpSpPr>
        <p:grpSpPr>
          <a:xfrm>
            <a:off x="4191520" y="3106052"/>
            <a:ext cx="9960587" cy="4894450"/>
            <a:chOff x="0" y="-74329"/>
            <a:chExt cx="2623364" cy="1019540"/>
          </a:xfrm>
        </p:grpSpPr>
        <p:sp>
          <p:nvSpPr>
            <p:cNvPr id="8" name="Freeform 8"/>
            <p:cNvSpPr/>
            <p:nvPr/>
          </p:nvSpPr>
          <p:spPr>
            <a:xfrm>
              <a:off x="14651" y="-74329"/>
              <a:ext cx="2608713" cy="943768"/>
            </a:xfrm>
            <a:custGeom>
              <a:avLst/>
              <a:gdLst/>
              <a:ahLst/>
              <a:cxnLst/>
              <a:rect l="l" t="t" r="r" b="b"/>
              <a:pathLst>
                <a:path w="2608713" h="945211">
                  <a:moveTo>
                    <a:pt x="0" y="0"/>
                  </a:moveTo>
                  <a:lnTo>
                    <a:pt x="2608713" y="0"/>
                  </a:lnTo>
                  <a:lnTo>
                    <a:pt x="2608713" y="945211"/>
                  </a:lnTo>
                  <a:lnTo>
                    <a:pt x="0" y="945211"/>
                  </a:lnTo>
                  <a:close/>
                </a:path>
              </a:pathLst>
            </a:custGeom>
            <a:solidFill>
              <a:srgbClr val="FFFFFF"/>
            </a:solidFill>
          </p:spPr>
          <p:txBody>
            <a:bodyPr/>
            <a:lstStyle/>
            <a:p>
              <a:endParaRPr lang="en-VN" dirty="0"/>
            </a:p>
          </p:txBody>
        </p:sp>
        <p:sp>
          <p:nvSpPr>
            <p:cNvPr id="9" name="TextBox 9"/>
            <p:cNvSpPr txBox="1"/>
            <p:nvPr/>
          </p:nvSpPr>
          <p:spPr>
            <a:xfrm>
              <a:off x="0" y="-19050"/>
              <a:ext cx="2608713" cy="964261"/>
            </a:xfrm>
            <a:prstGeom prst="rect">
              <a:avLst/>
            </a:prstGeom>
          </p:spPr>
          <p:txBody>
            <a:bodyPr lIns="50800" tIns="50800" rIns="50800" bIns="50800" rtlCol="0" anchor="ctr"/>
            <a:lstStyle/>
            <a:p>
              <a:pPr algn="ctr">
                <a:lnSpc>
                  <a:spcPts val="2859"/>
                </a:lnSpc>
              </a:pPr>
              <a:endParaRPr/>
            </a:p>
          </p:txBody>
        </p:sp>
      </p:grpSp>
      <p:sp>
        <p:nvSpPr>
          <p:cNvPr id="10" name="Freeform 10"/>
          <p:cNvSpPr/>
          <p:nvPr/>
        </p:nvSpPr>
        <p:spPr>
          <a:xfrm>
            <a:off x="4191521" y="6937923"/>
            <a:ext cx="9904959" cy="680751"/>
          </a:xfrm>
          <a:custGeom>
            <a:avLst/>
            <a:gdLst/>
            <a:ahLst/>
            <a:cxnLst/>
            <a:rect l="l" t="t" r="r" b="b"/>
            <a:pathLst>
              <a:path w="9904959" h="680751">
                <a:moveTo>
                  <a:pt x="0" y="0"/>
                </a:moveTo>
                <a:lnTo>
                  <a:pt x="9904958" y="0"/>
                </a:lnTo>
                <a:lnTo>
                  <a:pt x="9904958" y="680752"/>
                </a:lnTo>
                <a:lnTo>
                  <a:pt x="0" y="680752"/>
                </a:lnTo>
                <a:lnTo>
                  <a:pt x="0" y="0"/>
                </a:lnTo>
                <a:close/>
              </a:path>
            </a:pathLst>
          </a:custGeom>
          <a:blipFill>
            <a:blip r:embed="rId8"/>
            <a:stretch>
              <a:fillRect t="-187363"/>
            </a:stretch>
          </a:blipFill>
        </p:spPr>
      </p:sp>
      <p:sp>
        <p:nvSpPr>
          <p:cNvPr id="11" name="TextBox 11"/>
          <p:cNvSpPr txBox="1"/>
          <p:nvPr/>
        </p:nvSpPr>
        <p:spPr>
          <a:xfrm>
            <a:off x="4441321" y="4866853"/>
            <a:ext cx="9405358" cy="1401922"/>
          </a:xfrm>
          <a:prstGeom prst="rect">
            <a:avLst/>
          </a:prstGeom>
        </p:spPr>
        <p:txBody>
          <a:bodyPr lIns="0" tIns="0" rIns="0" bIns="0" rtlCol="0" anchor="t">
            <a:spAutoFit/>
          </a:bodyPr>
          <a:lstStyle/>
          <a:p>
            <a:pPr algn="ctr">
              <a:lnSpc>
                <a:spcPts val="11453"/>
              </a:lnSpc>
            </a:pPr>
            <a:r>
              <a:rPr lang="en-US" sz="8299" spc="116" dirty="0">
                <a:solidFill>
                  <a:srgbClr val="040506"/>
                </a:solidFill>
                <a:latin typeface="Archivo Black"/>
              </a:rPr>
              <a:t>PYSHOP</a:t>
            </a:r>
          </a:p>
        </p:txBody>
      </p:sp>
      <p:sp>
        <p:nvSpPr>
          <p:cNvPr id="12" name="TextBox 12"/>
          <p:cNvSpPr txBox="1"/>
          <p:nvPr/>
        </p:nvSpPr>
        <p:spPr>
          <a:xfrm>
            <a:off x="7928152" y="2080902"/>
            <a:ext cx="2431696" cy="432426"/>
          </a:xfrm>
          <a:prstGeom prst="rect">
            <a:avLst/>
          </a:prstGeom>
        </p:spPr>
        <p:txBody>
          <a:bodyPr lIns="0" tIns="0" rIns="0" bIns="0" rtlCol="0" anchor="t">
            <a:spAutoFit/>
          </a:bodyPr>
          <a:lstStyle/>
          <a:p>
            <a:pPr algn="ctr">
              <a:lnSpc>
                <a:spcPts val="3692"/>
              </a:lnSpc>
            </a:pPr>
            <a:r>
              <a:rPr lang="en-US" sz="3077" spc="-61" dirty="0">
                <a:solidFill>
                  <a:srgbClr val="040506"/>
                </a:solidFill>
                <a:latin typeface="Montserrat Classic Bold"/>
              </a:rPr>
              <a:t>TEAM 15</a:t>
            </a:r>
          </a:p>
        </p:txBody>
      </p:sp>
      <p:sp>
        <p:nvSpPr>
          <p:cNvPr id="13" name="TextBox 13"/>
          <p:cNvSpPr txBox="1"/>
          <p:nvPr/>
        </p:nvSpPr>
        <p:spPr>
          <a:xfrm>
            <a:off x="5471449" y="3967482"/>
            <a:ext cx="7345101" cy="893904"/>
          </a:xfrm>
          <a:prstGeom prst="rect">
            <a:avLst/>
          </a:prstGeom>
        </p:spPr>
        <p:txBody>
          <a:bodyPr lIns="0" tIns="0" rIns="0" bIns="0" rtlCol="0" anchor="t">
            <a:spAutoFit/>
          </a:bodyPr>
          <a:lstStyle/>
          <a:p>
            <a:pPr algn="ctr">
              <a:lnSpc>
                <a:spcPts val="7294"/>
              </a:lnSpc>
            </a:pPr>
            <a:r>
              <a:rPr lang="en-US" sz="5286" spc="74" dirty="0">
                <a:solidFill>
                  <a:srgbClr val="040506"/>
                </a:solidFill>
                <a:latin typeface="Archivo Black"/>
              </a:rPr>
              <a:t>PROJECT</a:t>
            </a:r>
          </a:p>
        </p:txBody>
      </p:sp>
      <p:sp>
        <p:nvSpPr>
          <p:cNvPr id="15" name="TextBox 13">
            <a:extLst>
              <a:ext uri="{FF2B5EF4-FFF2-40B4-BE49-F238E27FC236}">
                <a16:creationId xmlns:a16="http://schemas.microsoft.com/office/drawing/2014/main" id="{53DED98C-2DE5-798A-FA80-79164CA79A90}"/>
              </a:ext>
            </a:extLst>
          </p:cNvPr>
          <p:cNvSpPr txBox="1"/>
          <p:nvPr/>
        </p:nvSpPr>
        <p:spPr>
          <a:xfrm>
            <a:off x="9144000" y="6450742"/>
            <a:ext cx="5008106" cy="916148"/>
          </a:xfrm>
          <a:prstGeom prst="rect">
            <a:avLst/>
          </a:prstGeom>
        </p:spPr>
        <p:txBody>
          <a:bodyPr wrap="square" lIns="0" tIns="0" rIns="0" bIns="0" rtlCol="0" anchor="t">
            <a:spAutoFit/>
          </a:bodyPr>
          <a:lstStyle/>
          <a:p>
            <a:pPr>
              <a:lnSpc>
                <a:spcPts val="3759"/>
              </a:lnSpc>
            </a:pPr>
            <a:r>
              <a:rPr lang="en-US" sz="2000" spc="266" dirty="0" err="1">
                <a:solidFill>
                  <a:srgbClr val="231F20"/>
                </a:solidFill>
                <a:latin typeface="Montserrat Light"/>
              </a:rPr>
              <a:t>Nhóm</a:t>
            </a:r>
            <a:r>
              <a:rPr lang="en-US" sz="2000" spc="266" dirty="0">
                <a:solidFill>
                  <a:srgbClr val="231F20"/>
                </a:solidFill>
                <a:latin typeface="Montserrat Light"/>
              </a:rPr>
              <a:t> 15: </a:t>
            </a:r>
            <a:r>
              <a:rPr lang="en-US" sz="2000" spc="266" dirty="0" err="1">
                <a:solidFill>
                  <a:srgbClr val="231F20"/>
                </a:solidFill>
                <a:latin typeface="Montserrat Light"/>
              </a:rPr>
              <a:t>Trần</a:t>
            </a:r>
            <a:r>
              <a:rPr lang="en-US" sz="2000" spc="266" dirty="0">
                <a:solidFill>
                  <a:srgbClr val="231F20"/>
                </a:solidFill>
                <a:latin typeface="Montserrat Light"/>
              </a:rPr>
              <a:t> Thanh </a:t>
            </a:r>
            <a:r>
              <a:rPr lang="en-US" sz="2000" spc="266" dirty="0" err="1">
                <a:solidFill>
                  <a:srgbClr val="231F20"/>
                </a:solidFill>
                <a:latin typeface="Montserrat Light"/>
              </a:rPr>
              <a:t>Phúc</a:t>
            </a:r>
            <a:br>
              <a:rPr lang="en-US" sz="2000" spc="266" dirty="0">
                <a:solidFill>
                  <a:srgbClr val="231F20"/>
                </a:solidFill>
                <a:latin typeface="Montserrat Light"/>
              </a:rPr>
            </a:br>
            <a:r>
              <a:rPr lang="en-US" sz="2000" spc="266" dirty="0">
                <a:solidFill>
                  <a:srgbClr val="231F20"/>
                </a:solidFill>
                <a:latin typeface="Montserrat Light"/>
              </a:rPr>
              <a:t>                </a:t>
            </a:r>
            <a:r>
              <a:rPr lang="en-US" sz="2000" spc="266" dirty="0" err="1">
                <a:solidFill>
                  <a:srgbClr val="231F20"/>
                </a:solidFill>
                <a:latin typeface="Montserrat Light"/>
              </a:rPr>
              <a:t>Nguyễn</a:t>
            </a:r>
            <a:r>
              <a:rPr lang="en-US" sz="2000" spc="266" dirty="0">
                <a:solidFill>
                  <a:srgbClr val="231F20"/>
                </a:solidFill>
                <a:latin typeface="Montserrat Light"/>
              </a:rPr>
              <a:t> Lê Anh </a:t>
            </a:r>
            <a:r>
              <a:rPr lang="en-US" sz="2000" spc="266" dirty="0" err="1">
                <a:solidFill>
                  <a:srgbClr val="231F20"/>
                </a:solidFill>
                <a:latin typeface="Montserrat Light"/>
              </a:rPr>
              <a:t>Tuấn</a:t>
            </a:r>
            <a:endParaRPr lang="en-US" sz="2000" spc="266" dirty="0">
              <a:solidFill>
                <a:srgbClr val="231F20"/>
              </a:solidFill>
              <a:latin typeface="Montserrat Light"/>
            </a:endParaRP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0" y="419730"/>
            <a:ext cx="5644058" cy="1591918"/>
            <a:chOff x="0" y="0"/>
            <a:chExt cx="1525418" cy="430247"/>
          </a:xfrm>
        </p:grpSpPr>
        <p:sp>
          <p:nvSpPr>
            <p:cNvPr id="4" name="Freeform 4"/>
            <p:cNvSpPr/>
            <p:nvPr/>
          </p:nvSpPr>
          <p:spPr>
            <a:xfrm>
              <a:off x="0" y="0"/>
              <a:ext cx="1525418" cy="430247"/>
            </a:xfrm>
            <a:custGeom>
              <a:avLst/>
              <a:gdLst/>
              <a:ahLst/>
              <a:cxnLst/>
              <a:rect l="l" t="t" r="r" b="b"/>
              <a:pathLst>
                <a:path w="1525418" h="430247">
                  <a:moveTo>
                    <a:pt x="27434" y="0"/>
                  </a:moveTo>
                  <a:lnTo>
                    <a:pt x="1497984" y="0"/>
                  </a:lnTo>
                  <a:cubicBezTo>
                    <a:pt x="1505260" y="0"/>
                    <a:pt x="1512238" y="2890"/>
                    <a:pt x="1517383" y="8035"/>
                  </a:cubicBezTo>
                  <a:cubicBezTo>
                    <a:pt x="1522528" y="13180"/>
                    <a:pt x="1525418" y="20158"/>
                    <a:pt x="1525418" y="27434"/>
                  </a:cubicBezTo>
                  <a:lnTo>
                    <a:pt x="1525418" y="402813"/>
                  </a:lnTo>
                  <a:cubicBezTo>
                    <a:pt x="1525418" y="417965"/>
                    <a:pt x="1513136" y="430247"/>
                    <a:pt x="1497984" y="430247"/>
                  </a:cubicBezTo>
                  <a:lnTo>
                    <a:pt x="27434" y="430247"/>
                  </a:lnTo>
                  <a:cubicBezTo>
                    <a:pt x="20158" y="430247"/>
                    <a:pt x="13180" y="427357"/>
                    <a:pt x="8035" y="422212"/>
                  </a:cubicBezTo>
                  <a:cubicBezTo>
                    <a:pt x="2890" y="417067"/>
                    <a:pt x="0" y="410089"/>
                    <a:pt x="0" y="402813"/>
                  </a:cubicBezTo>
                  <a:lnTo>
                    <a:pt x="0" y="27434"/>
                  </a:lnTo>
                  <a:cubicBezTo>
                    <a:pt x="0" y="20158"/>
                    <a:pt x="2890" y="13180"/>
                    <a:pt x="8035" y="8035"/>
                  </a:cubicBezTo>
                  <a:cubicBezTo>
                    <a:pt x="13180" y="2890"/>
                    <a:pt x="20158" y="0"/>
                    <a:pt x="27434" y="0"/>
                  </a:cubicBezTo>
                  <a:close/>
                </a:path>
              </a:pathLst>
            </a:custGeom>
            <a:solidFill>
              <a:srgbClr val="FFFFFF"/>
            </a:solidFill>
            <a:ln w="38100" cap="sq">
              <a:solidFill>
                <a:srgbClr val="363636"/>
              </a:solidFill>
              <a:prstDash val="solid"/>
              <a:miter/>
            </a:ln>
          </p:spPr>
        </p:sp>
        <p:sp>
          <p:nvSpPr>
            <p:cNvPr id="5" name="TextBox 5"/>
            <p:cNvSpPr txBox="1"/>
            <p:nvPr/>
          </p:nvSpPr>
          <p:spPr>
            <a:xfrm>
              <a:off x="0" y="-19050"/>
              <a:ext cx="1525418" cy="449297"/>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235832" y="267351"/>
            <a:ext cx="1021048" cy="1095337"/>
            <a:chOff x="0" y="0"/>
            <a:chExt cx="2127600" cy="2282400"/>
          </a:xfrm>
        </p:grpSpPr>
        <p:sp>
          <p:nvSpPr>
            <p:cNvPr id="7" name="Freeform 7"/>
            <p:cNvSpPr/>
            <p:nvPr/>
          </p:nvSpPr>
          <p:spPr>
            <a:xfrm>
              <a:off x="0" y="0"/>
              <a:ext cx="2136648" cy="2334387"/>
            </a:xfrm>
            <a:custGeom>
              <a:avLst/>
              <a:gdLst/>
              <a:ahLst/>
              <a:cxnLst/>
              <a:rect l="l" t="t" r="r" b="b"/>
              <a:pathLst>
                <a:path w="2136648" h="2334387">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sp>
        <p:nvSpPr>
          <p:cNvPr id="8" name="Freeform 8"/>
          <p:cNvSpPr/>
          <p:nvPr/>
        </p:nvSpPr>
        <p:spPr>
          <a:xfrm>
            <a:off x="1579929" y="2192624"/>
            <a:ext cx="15128142" cy="6433808"/>
          </a:xfrm>
          <a:custGeom>
            <a:avLst/>
            <a:gdLst/>
            <a:ahLst/>
            <a:cxnLst/>
            <a:rect l="l" t="t" r="r" b="b"/>
            <a:pathLst>
              <a:path w="15128142" h="6433808">
                <a:moveTo>
                  <a:pt x="0" y="0"/>
                </a:moveTo>
                <a:lnTo>
                  <a:pt x="15128142" y="0"/>
                </a:lnTo>
                <a:lnTo>
                  <a:pt x="15128142" y="6433807"/>
                </a:lnTo>
                <a:lnTo>
                  <a:pt x="0" y="6433807"/>
                </a:lnTo>
                <a:lnTo>
                  <a:pt x="0" y="0"/>
                </a:lnTo>
                <a:close/>
              </a:path>
            </a:pathLst>
          </a:custGeom>
          <a:blipFill>
            <a:blip r:embed="rId3"/>
            <a:stretch>
              <a:fillRect/>
            </a:stretch>
          </a:blipFill>
        </p:spPr>
      </p:sp>
      <p:sp>
        <p:nvSpPr>
          <p:cNvPr id="9" name="TextBox 9"/>
          <p:cNvSpPr txBox="1"/>
          <p:nvPr/>
        </p:nvSpPr>
        <p:spPr>
          <a:xfrm>
            <a:off x="6618446" y="-26606"/>
            <a:ext cx="10872957" cy="1174809"/>
          </a:xfrm>
          <a:prstGeom prst="rect">
            <a:avLst/>
          </a:prstGeom>
        </p:spPr>
        <p:txBody>
          <a:bodyPr lIns="0" tIns="0" rIns="0" bIns="0" rtlCol="0" anchor="t">
            <a:spAutoFit/>
          </a:bodyPr>
          <a:lstStyle/>
          <a:p>
            <a:pPr marL="0" lvl="0" indent="0" algn="ctr">
              <a:lnSpc>
                <a:spcPts val="9577"/>
              </a:lnSpc>
              <a:spcBef>
                <a:spcPct val="0"/>
              </a:spcBef>
            </a:pPr>
            <a:r>
              <a:rPr lang="en-US" sz="6940" spc="242">
                <a:solidFill>
                  <a:srgbClr val="010101"/>
                </a:solidFill>
                <a:latin typeface="Baloo Bhai"/>
              </a:rPr>
              <a:t>4. DEMO</a:t>
            </a:r>
          </a:p>
        </p:txBody>
      </p:sp>
      <p:sp>
        <p:nvSpPr>
          <p:cNvPr id="10" name="TextBox 10"/>
          <p:cNvSpPr txBox="1"/>
          <p:nvPr/>
        </p:nvSpPr>
        <p:spPr>
          <a:xfrm>
            <a:off x="6925895" y="1091053"/>
            <a:ext cx="11154339" cy="514630"/>
          </a:xfrm>
          <a:prstGeom prst="rect">
            <a:avLst/>
          </a:prstGeom>
        </p:spPr>
        <p:txBody>
          <a:bodyPr lIns="0" tIns="0" rIns="0" bIns="0" rtlCol="0" anchor="t">
            <a:spAutoFit/>
          </a:bodyPr>
          <a:lstStyle/>
          <a:p>
            <a:pPr algn="ctr">
              <a:lnSpc>
                <a:spcPts val="4274"/>
              </a:lnSpc>
            </a:pPr>
            <a:r>
              <a:rPr lang="en-US" sz="3053">
                <a:solidFill>
                  <a:srgbClr val="100F0D"/>
                </a:solidFill>
                <a:latin typeface="Montserrat Light"/>
              </a:rPr>
              <a:t>Các chức năng của trang web PyShop.</a:t>
            </a:r>
          </a:p>
        </p:txBody>
      </p:sp>
      <p:sp>
        <p:nvSpPr>
          <p:cNvPr id="11" name="TextBox 11"/>
          <p:cNvSpPr txBox="1"/>
          <p:nvPr/>
        </p:nvSpPr>
        <p:spPr>
          <a:xfrm>
            <a:off x="1434491" y="516782"/>
            <a:ext cx="3927328" cy="602977"/>
          </a:xfrm>
          <a:prstGeom prst="rect">
            <a:avLst/>
          </a:prstGeom>
        </p:spPr>
        <p:txBody>
          <a:bodyPr lIns="0" tIns="0" rIns="0" bIns="0" rtlCol="0" anchor="t">
            <a:spAutoFit/>
          </a:bodyPr>
          <a:lstStyle/>
          <a:p>
            <a:pPr marL="0" lvl="1" indent="0" algn="l">
              <a:lnSpc>
                <a:spcPts val="4999"/>
              </a:lnSpc>
              <a:spcBef>
                <a:spcPct val="0"/>
              </a:spcBef>
            </a:pPr>
            <a:r>
              <a:rPr lang="en-US" sz="3623" b="1" spc="355" dirty="0" err="1">
                <a:solidFill>
                  <a:srgbClr val="000000"/>
                </a:solidFill>
                <a:latin typeface="Arial" panose="020B0604020202020204" pitchFamily="34" charset="0"/>
                <a:cs typeface="Arial" panose="020B0604020202020204" pitchFamily="34" charset="0"/>
              </a:rPr>
              <a:t>Chức</a:t>
            </a:r>
            <a:r>
              <a:rPr lang="en-US" sz="3623" b="1" spc="355" dirty="0">
                <a:solidFill>
                  <a:srgbClr val="000000"/>
                </a:solidFill>
                <a:latin typeface="Arial" panose="020B0604020202020204" pitchFamily="34" charset="0"/>
                <a:cs typeface="Arial" panose="020B0604020202020204" pitchFamily="34" charset="0"/>
              </a:rPr>
              <a:t> </a:t>
            </a:r>
            <a:r>
              <a:rPr lang="en-US" sz="3623" b="1" spc="355" dirty="0" err="1">
                <a:solidFill>
                  <a:srgbClr val="000000"/>
                </a:solidFill>
                <a:latin typeface="Arial" panose="020B0604020202020204" pitchFamily="34" charset="0"/>
                <a:cs typeface="Arial" panose="020B0604020202020204" pitchFamily="34" charset="0"/>
              </a:rPr>
              <a:t>năng</a:t>
            </a:r>
            <a:endParaRPr lang="en-US" sz="3623" b="1" spc="355" dirty="0">
              <a:solidFill>
                <a:srgbClr val="000000"/>
              </a:solidFill>
              <a:latin typeface="Arial" panose="020B0604020202020204" pitchFamily="34" charset="0"/>
              <a:cs typeface="Arial" panose="020B0604020202020204" pitchFamily="34" charset="0"/>
            </a:endParaRPr>
          </a:p>
        </p:txBody>
      </p:sp>
      <p:sp>
        <p:nvSpPr>
          <p:cNvPr id="12" name="TextBox 12"/>
          <p:cNvSpPr txBox="1"/>
          <p:nvPr/>
        </p:nvSpPr>
        <p:spPr>
          <a:xfrm>
            <a:off x="1434491" y="1249100"/>
            <a:ext cx="4455826" cy="469319"/>
          </a:xfrm>
          <a:prstGeom prst="rect">
            <a:avLst/>
          </a:prstGeom>
        </p:spPr>
        <p:txBody>
          <a:bodyPr lIns="0" tIns="0" rIns="0" bIns="0" rtlCol="0" anchor="t">
            <a:spAutoFit/>
          </a:bodyPr>
          <a:lstStyle/>
          <a:p>
            <a:pPr algn="l">
              <a:lnSpc>
                <a:spcPts val="3868"/>
              </a:lnSpc>
              <a:spcBef>
                <a:spcPct val="0"/>
              </a:spcBef>
            </a:pPr>
            <a:r>
              <a:rPr lang="en-US" sz="2803" spc="274">
                <a:solidFill>
                  <a:srgbClr val="000000"/>
                </a:solidFill>
                <a:latin typeface="Open Sans Bold"/>
              </a:rPr>
              <a:t>Tìm kiếm sản phẩm</a:t>
            </a:r>
          </a:p>
        </p:txBody>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0" y="419730"/>
            <a:ext cx="4507481" cy="1591918"/>
            <a:chOff x="0" y="0"/>
            <a:chExt cx="1218236" cy="430247"/>
          </a:xfrm>
        </p:grpSpPr>
        <p:sp>
          <p:nvSpPr>
            <p:cNvPr id="4" name="Freeform 4"/>
            <p:cNvSpPr/>
            <p:nvPr/>
          </p:nvSpPr>
          <p:spPr>
            <a:xfrm>
              <a:off x="0" y="0"/>
              <a:ext cx="1218236" cy="430247"/>
            </a:xfrm>
            <a:custGeom>
              <a:avLst/>
              <a:gdLst/>
              <a:ahLst/>
              <a:cxnLst/>
              <a:rect l="l" t="t" r="r" b="b"/>
              <a:pathLst>
                <a:path w="1218236" h="430247">
                  <a:moveTo>
                    <a:pt x="34351" y="0"/>
                  </a:moveTo>
                  <a:lnTo>
                    <a:pt x="1183885" y="0"/>
                  </a:lnTo>
                  <a:cubicBezTo>
                    <a:pt x="1202856" y="0"/>
                    <a:pt x="1218236" y="15380"/>
                    <a:pt x="1218236" y="34351"/>
                  </a:cubicBezTo>
                  <a:lnTo>
                    <a:pt x="1218236" y="395896"/>
                  </a:lnTo>
                  <a:cubicBezTo>
                    <a:pt x="1218236" y="414868"/>
                    <a:pt x="1202856" y="430247"/>
                    <a:pt x="1183885" y="430247"/>
                  </a:cubicBezTo>
                  <a:lnTo>
                    <a:pt x="34351" y="430247"/>
                  </a:lnTo>
                  <a:cubicBezTo>
                    <a:pt x="15380" y="430247"/>
                    <a:pt x="0" y="414868"/>
                    <a:pt x="0" y="395896"/>
                  </a:cubicBezTo>
                  <a:lnTo>
                    <a:pt x="0" y="34351"/>
                  </a:lnTo>
                  <a:cubicBezTo>
                    <a:pt x="0" y="15380"/>
                    <a:pt x="15380" y="0"/>
                    <a:pt x="34351" y="0"/>
                  </a:cubicBezTo>
                  <a:close/>
                </a:path>
              </a:pathLst>
            </a:custGeom>
            <a:solidFill>
              <a:srgbClr val="FFFFFF"/>
            </a:solidFill>
            <a:ln w="38100" cap="sq">
              <a:solidFill>
                <a:srgbClr val="363636"/>
              </a:solidFill>
              <a:prstDash val="solid"/>
              <a:miter/>
            </a:ln>
          </p:spPr>
        </p:sp>
        <p:sp>
          <p:nvSpPr>
            <p:cNvPr id="5" name="TextBox 5"/>
            <p:cNvSpPr txBox="1"/>
            <p:nvPr/>
          </p:nvSpPr>
          <p:spPr>
            <a:xfrm>
              <a:off x="0" y="-19050"/>
              <a:ext cx="1218236" cy="449297"/>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235832" y="267351"/>
            <a:ext cx="1021048" cy="1095337"/>
            <a:chOff x="0" y="0"/>
            <a:chExt cx="2127600" cy="2282400"/>
          </a:xfrm>
        </p:grpSpPr>
        <p:sp>
          <p:nvSpPr>
            <p:cNvPr id="7" name="Freeform 7"/>
            <p:cNvSpPr/>
            <p:nvPr/>
          </p:nvSpPr>
          <p:spPr>
            <a:xfrm>
              <a:off x="0" y="0"/>
              <a:ext cx="2136648" cy="2334387"/>
            </a:xfrm>
            <a:custGeom>
              <a:avLst/>
              <a:gdLst/>
              <a:ahLst/>
              <a:cxnLst/>
              <a:rect l="l" t="t" r="r" b="b"/>
              <a:pathLst>
                <a:path w="2136648" h="2334387">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sp>
        <p:nvSpPr>
          <p:cNvPr id="8" name="Freeform 8"/>
          <p:cNvSpPr/>
          <p:nvPr/>
        </p:nvSpPr>
        <p:spPr>
          <a:xfrm>
            <a:off x="3563012" y="2217470"/>
            <a:ext cx="11161976" cy="7040830"/>
          </a:xfrm>
          <a:custGeom>
            <a:avLst/>
            <a:gdLst/>
            <a:ahLst/>
            <a:cxnLst/>
            <a:rect l="l" t="t" r="r" b="b"/>
            <a:pathLst>
              <a:path w="11161976" h="7040830">
                <a:moveTo>
                  <a:pt x="0" y="0"/>
                </a:moveTo>
                <a:lnTo>
                  <a:pt x="11161976" y="0"/>
                </a:lnTo>
                <a:lnTo>
                  <a:pt x="11161976" y="7040830"/>
                </a:lnTo>
                <a:lnTo>
                  <a:pt x="0" y="7040830"/>
                </a:lnTo>
                <a:lnTo>
                  <a:pt x="0" y="0"/>
                </a:lnTo>
                <a:close/>
              </a:path>
            </a:pathLst>
          </a:custGeom>
          <a:blipFill>
            <a:blip r:embed="rId3"/>
            <a:stretch>
              <a:fillRect/>
            </a:stretch>
          </a:blipFill>
        </p:spPr>
      </p:sp>
      <p:sp>
        <p:nvSpPr>
          <p:cNvPr id="9" name="TextBox 9"/>
          <p:cNvSpPr txBox="1"/>
          <p:nvPr/>
        </p:nvSpPr>
        <p:spPr>
          <a:xfrm>
            <a:off x="6618446" y="-26606"/>
            <a:ext cx="10872957" cy="1174809"/>
          </a:xfrm>
          <a:prstGeom prst="rect">
            <a:avLst/>
          </a:prstGeom>
        </p:spPr>
        <p:txBody>
          <a:bodyPr lIns="0" tIns="0" rIns="0" bIns="0" rtlCol="0" anchor="t">
            <a:spAutoFit/>
          </a:bodyPr>
          <a:lstStyle/>
          <a:p>
            <a:pPr marL="0" lvl="0" indent="0" algn="ctr">
              <a:lnSpc>
                <a:spcPts val="9577"/>
              </a:lnSpc>
              <a:spcBef>
                <a:spcPct val="0"/>
              </a:spcBef>
            </a:pPr>
            <a:r>
              <a:rPr lang="en-US" sz="6940" spc="242">
                <a:solidFill>
                  <a:srgbClr val="010101"/>
                </a:solidFill>
                <a:latin typeface="Baloo Bhai"/>
              </a:rPr>
              <a:t>4. DEMO</a:t>
            </a:r>
          </a:p>
        </p:txBody>
      </p:sp>
      <p:sp>
        <p:nvSpPr>
          <p:cNvPr id="10" name="TextBox 10"/>
          <p:cNvSpPr txBox="1"/>
          <p:nvPr/>
        </p:nvSpPr>
        <p:spPr>
          <a:xfrm>
            <a:off x="6925895" y="1091053"/>
            <a:ext cx="11154339" cy="514630"/>
          </a:xfrm>
          <a:prstGeom prst="rect">
            <a:avLst/>
          </a:prstGeom>
        </p:spPr>
        <p:txBody>
          <a:bodyPr lIns="0" tIns="0" rIns="0" bIns="0" rtlCol="0" anchor="t">
            <a:spAutoFit/>
          </a:bodyPr>
          <a:lstStyle/>
          <a:p>
            <a:pPr algn="ctr">
              <a:lnSpc>
                <a:spcPts val="4274"/>
              </a:lnSpc>
            </a:pPr>
            <a:r>
              <a:rPr lang="en-US" sz="3053">
                <a:solidFill>
                  <a:srgbClr val="100F0D"/>
                </a:solidFill>
                <a:latin typeface="Montserrat Light"/>
              </a:rPr>
              <a:t>Các chức năng của trang web PyShop.</a:t>
            </a:r>
          </a:p>
        </p:txBody>
      </p:sp>
      <p:sp>
        <p:nvSpPr>
          <p:cNvPr id="11" name="TextBox 11"/>
          <p:cNvSpPr txBox="1"/>
          <p:nvPr/>
        </p:nvSpPr>
        <p:spPr>
          <a:xfrm>
            <a:off x="1434491" y="516782"/>
            <a:ext cx="3927328" cy="602977"/>
          </a:xfrm>
          <a:prstGeom prst="rect">
            <a:avLst/>
          </a:prstGeom>
        </p:spPr>
        <p:txBody>
          <a:bodyPr lIns="0" tIns="0" rIns="0" bIns="0" rtlCol="0" anchor="t">
            <a:spAutoFit/>
          </a:bodyPr>
          <a:lstStyle/>
          <a:p>
            <a:pPr marL="0" lvl="1" indent="0" algn="l">
              <a:lnSpc>
                <a:spcPts val="4999"/>
              </a:lnSpc>
              <a:spcBef>
                <a:spcPct val="0"/>
              </a:spcBef>
            </a:pPr>
            <a:r>
              <a:rPr lang="en-US" sz="3623" b="1" spc="355" dirty="0" err="1">
                <a:solidFill>
                  <a:srgbClr val="000000"/>
                </a:solidFill>
                <a:latin typeface="Arial" panose="020B0604020202020204" pitchFamily="34" charset="0"/>
                <a:cs typeface="Arial" panose="020B0604020202020204" pitchFamily="34" charset="0"/>
              </a:rPr>
              <a:t>Chức</a:t>
            </a:r>
            <a:r>
              <a:rPr lang="en-US" sz="3623" b="1" spc="355" dirty="0">
                <a:solidFill>
                  <a:srgbClr val="000000"/>
                </a:solidFill>
                <a:latin typeface="Arial" panose="020B0604020202020204" pitchFamily="34" charset="0"/>
                <a:cs typeface="Arial" panose="020B0604020202020204" pitchFamily="34" charset="0"/>
              </a:rPr>
              <a:t> </a:t>
            </a:r>
            <a:r>
              <a:rPr lang="en-US" sz="3623" b="1" spc="355" dirty="0" err="1">
                <a:solidFill>
                  <a:srgbClr val="000000"/>
                </a:solidFill>
                <a:latin typeface="Arial" panose="020B0604020202020204" pitchFamily="34" charset="0"/>
                <a:cs typeface="Arial" panose="020B0604020202020204" pitchFamily="34" charset="0"/>
              </a:rPr>
              <a:t>năng</a:t>
            </a:r>
            <a:endParaRPr lang="en-US" sz="3623" b="1" spc="355" dirty="0">
              <a:solidFill>
                <a:srgbClr val="000000"/>
              </a:solidFill>
              <a:latin typeface="Arial" panose="020B0604020202020204" pitchFamily="34" charset="0"/>
              <a:cs typeface="Arial" panose="020B0604020202020204" pitchFamily="34" charset="0"/>
            </a:endParaRPr>
          </a:p>
        </p:txBody>
      </p:sp>
      <p:sp>
        <p:nvSpPr>
          <p:cNvPr id="12" name="TextBox 12"/>
          <p:cNvSpPr txBox="1"/>
          <p:nvPr/>
        </p:nvSpPr>
        <p:spPr>
          <a:xfrm>
            <a:off x="1434491" y="1249100"/>
            <a:ext cx="4455826" cy="469319"/>
          </a:xfrm>
          <a:prstGeom prst="rect">
            <a:avLst/>
          </a:prstGeom>
        </p:spPr>
        <p:txBody>
          <a:bodyPr lIns="0" tIns="0" rIns="0" bIns="0" rtlCol="0" anchor="t">
            <a:spAutoFit/>
          </a:bodyPr>
          <a:lstStyle/>
          <a:p>
            <a:pPr algn="l">
              <a:lnSpc>
                <a:spcPts val="3868"/>
              </a:lnSpc>
              <a:spcBef>
                <a:spcPct val="0"/>
              </a:spcBef>
            </a:pPr>
            <a:r>
              <a:rPr lang="en-US" sz="2803" spc="274">
                <a:solidFill>
                  <a:srgbClr val="000000"/>
                </a:solidFill>
                <a:latin typeface="Open Sans Bold"/>
              </a:rPr>
              <a:t>Đăng kí</a:t>
            </a:r>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0" y="419730"/>
            <a:ext cx="4602196" cy="1591918"/>
            <a:chOff x="0" y="0"/>
            <a:chExt cx="1243834" cy="430247"/>
          </a:xfrm>
        </p:grpSpPr>
        <p:sp>
          <p:nvSpPr>
            <p:cNvPr id="4" name="Freeform 4"/>
            <p:cNvSpPr/>
            <p:nvPr/>
          </p:nvSpPr>
          <p:spPr>
            <a:xfrm>
              <a:off x="0" y="0"/>
              <a:ext cx="1243834" cy="430247"/>
            </a:xfrm>
            <a:custGeom>
              <a:avLst/>
              <a:gdLst/>
              <a:ahLst/>
              <a:cxnLst/>
              <a:rect l="l" t="t" r="r" b="b"/>
              <a:pathLst>
                <a:path w="1243834" h="430247">
                  <a:moveTo>
                    <a:pt x="33644" y="0"/>
                  </a:moveTo>
                  <a:lnTo>
                    <a:pt x="1210190" y="0"/>
                  </a:lnTo>
                  <a:cubicBezTo>
                    <a:pt x="1228771" y="0"/>
                    <a:pt x="1243834" y="15063"/>
                    <a:pt x="1243834" y="33644"/>
                  </a:cubicBezTo>
                  <a:lnTo>
                    <a:pt x="1243834" y="396603"/>
                  </a:lnTo>
                  <a:cubicBezTo>
                    <a:pt x="1243834" y="415184"/>
                    <a:pt x="1228771" y="430247"/>
                    <a:pt x="1210190" y="430247"/>
                  </a:cubicBezTo>
                  <a:lnTo>
                    <a:pt x="33644" y="430247"/>
                  </a:lnTo>
                  <a:cubicBezTo>
                    <a:pt x="15063" y="430247"/>
                    <a:pt x="0" y="415184"/>
                    <a:pt x="0" y="396603"/>
                  </a:cubicBezTo>
                  <a:lnTo>
                    <a:pt x="0" y="33644"/>
                  </a:lnTo>
                  <a:cubicBezTo>
                    <a:pt x="0" y="15063"/>
                    <a:pt x="15063" y="0"/>
                    <a:pt x="33644" y="0"/>
                  </a:cubicBezTo>
                  <a:close/>
                </a:path>
              </a:pathLst>
            </a:custGeom>
            <a:solidFill>
              <a:srgbClr val="FFFFFF"/>
            </a:solidFill>
            <a:ln w="38100" cap="sq">
              <a:solidFill>
                <a:srgbClr val="363636"/>
              </a:solidFill>
              <a:prstDash val="solid"/>
              <a:miter/>
            </a:ln>
          </p:spPr>
        </p:sp>
        <p:sp>
          <p:nvSpPr>
            <p:cNvPr id="5" name="TextBox 5"/>
            <p:cNvSpPr txBox="1"/>
            <p:nvPr/>
          </p:nvSpPr>
          <p:spPr>
            <a:xfrm>
              <a:off x="0" y="-19050"/>
              <a:ext cx="1243834" cy="449297"/>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235832" y="267351"/>
            <a:ext cx="1021048" cy="1095337"/>
            <a:chOff x="0" y="0"/>
            <a:chExt cx="2127600" cy="2282400"/>
          </a:xfrm>
        </p:grpSpPr>
        <p:sp>
          <p:nvSpPr>
            <p:cNvPr id="7" name="Freeform 7"/>
            <p:cNvSpPr/>
            <p:nvPr/>
          </p:nvSpPr>
          <p:spPr>
            <a:xfrm>
              <a:off x="0" y="0"/>
              <a:ext cx="2136648" cy="2334387"/>
            </a:xfrm>
            <a:custGeom>
              <a:avLst/>
              <a:gdLst/>
              <a:ahLst/>
              <a:cxnLst/>
              <a:rect l="l" t="t" r="r" b="b"/>
              <a:pathLst>
                <a:path w="2136648" h="2334387">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sp>
        <p:nvSpPr>
          <p:cNvPr id="8" name="Freeform 8"/>
          <p:cNvSpPr/>
          <p:nvPr/>
        </p:nvSpPr>
        <p:spPr>
          <a:xfrm>
            <a:off x="3733261" y="2365063"/>
            <a:ext cx="10821478" cy="7160133"/>
          </a:xfrm>
          <a:custGeom>
            <a:avLst/>
            <a:gdLst/>
            <a:ahLst/>
            <a:cxnLst/>
            <a:rect l="l" t="t" r="r" b="b"/>
            <a:pathLst>
              <a:path w="10821478" h="7160133">
                <a:moveTo>
                  <a:pt x="0" y="0"/>
                </a:moveTo>
                <a:lnTo>
                  <a:pt x="10821478" y="0"/>
                </a:lnTo>
                <a:lnTo>
                  <a:pt x="10821478" y="7160133"/>
                </a:lnTo>
                <a:lnTo>
                  <a:pt x="0" y="7160133"/>
                </a:lnTo>
                <a:lnTo>
                  <a:pt x="0" y="0"/>
                </a:lnTo>
                <a:close/>
              </a:path>
            </a:pathLst>
          </a:custGeom>
          <a:blipFill>
            <a:blip r:embed="rId3"/>
            <a:stretch>
              <a:fillRect t="-925" b="-925"/>
            </a:stretch>
          </a:blipFill>
        </p:spPr>
      </p:sp>
      <p:sp>
        <p:nvSpPr>
          <p:cNvPr id="9" name="TextBox 9"/>
          <p:cNvSpPr txBox="1"/>
          <p:nvPr/>
        </p:nvSpPr>
        <p:spPr>
          <a:xfrm>
            <a:off x="6618446" y="-26606"/>
            <a:ext cx="10872957" cy="1174809"/>
          </a:xfrm>
          <a:prstGeom prst="rect">
            <a:avLst/>
          </a:prstGeom>
        </p:spPr>
        <p:txBody>
          <a:bodyPr lIns="0" tIns="0" rIns="0" bIns="0" rtlCol="0" anchor="t">
            <a:spAutoFit/>
          </a:bodyPr>
          <a:lstStyle/>
          <a:p>
            <a:pPr marL="0" lvl="0" indent="0" algn="ctr">
              <a:lnSpc>
                <a:spcPts val="9577"/>
              </a:lnSpc>
              <a:spcBef>
                <a:spcPct val="0"/>
              </a:spcBef>
            </a:pPr>
            <a:r>
              <a:rPr lang="en-US" sz="6940" spc="242">
                <a:solidFill>
                  <a:srgbClr val="010101"/>
                </a:solidFill>
                <a:latin typeface="Baloo Bhai"/>
              </a:rPr>
              <a:t>4. DEMO</a:t>
            </a:r>
          </a:p>
        </p:txBody>
      </p:sp>
      <p:sp>
        <p:nvSpPr>
          <p:cNvPr id="10" name="TextBox 10"/>
          <p:cNvSpPr txBox="1"/>
          <p:nvPr/>
        </p:nvSpPr>
        <p:spPr>
          <a:xfrm>
            <a:off x="6925895" y="1091053"/>
            <a:ext cx="11154339" cy="514630"/>
          </a:xfrm>
          <a:prstGeom prst="rect">
            <a:avLst/>
          </a:prstGeom>
        </p:spPr>
        <p:txBody>
          <a:bodyPr lIns="0" tIns="0" rIns="0" bIns="0" rtlCol="0" anchor="t">
            <a:spAutoFit/>
          </a:bodyPr>
          <a:lstStyle/>
          <a:p>
            <a:pPr algn="ctr">
              <a:lnSpc>
                <a:spcPts val="4274"/>
              </a:lnSpc>
            </a:pPr>
            <a:r>
              <a:rPr lang="en-US" sz="3053">
                <a:solidFill>
                  <a:srgbClr val="100F0D"/>
                </a:solidFill>
                <a:latin typeface="Montserrat Light"/>
              </a:rPr>
              <a:t>Các chức năng của trang web PyShop.</a:t>
            </a:r>
          </a:p>
        </p:txBody>
      </p:sp>
      <p:sp>
        <p:nvSpPr>
          <p:cNvPr id="11" name="TextBox 11"/>
          <p:cNvSpPr txBox="1"/>
          <p:nvPr/>
        </p:nvSpPr>
        <p:spPr>
          <a:xfrm>
            <a:off x="1434491" y="516782"/>
            <a:ext cx="3927328" cy="602977"/>
          </a:xfrm>
          <a:prstGeom prst="rect">
            <a:avLst/>
          </a:prstGeom>
        </p:spPr>
        <p:txBody>
          <a:bodyPr lIns="0" tIns="0" rIns="0" bIns="0" rtlCol="0" anchor="t">
            <a:spAutoFit/>
          </a:bodyPr>
          <a:lstStyle/>
          <a:p>
            <a:pPr marL="0" lvl="1" indent="0" algn="l">
              <a:lnSpc>
                <a:spcPts val="4999"/>
              </a:lnSpc>
              <a:spcBef>
                <a:spcPct val="0"/>
              </a:spcBef>
            </a:pPr>
            <a:r>
              <a:rPr lang="en-US" sz="3623" b="1" spc="355" dirty="0" err="1">
                <a:solidFill>
                  <a:srgbClr val="000000"/>
                </a:solidFill>
                <a:latin typeface="Arial" panose="020B0604020202020204" pitchFamily="34" charset="0"/>
                <a:cs typeface="Arial" panose="020B0604020202020204" pitchFamily="34" charset="0"/>
              </a:rPr>
              <a:t>Chức</a:t>
            </a:r>
            <a:r>
              <a:rPr lang="en-US" sz="3623" b="1" spc="355" dirty="0">
                <a:solidFill>
                  <a:srgbClr val="000000"/>
                </a:solidFill>
                <a:latin typeface="Arial" panose="020B0604020202020204" pitchFamily="34" charset="0"/>
                <a:cs typeface="Arial" panose="020B0604020202020204" pitchFamily="34" charset="0"/>
              </a:rPr>
              <a:t> </a:t>
            </a:r>
            <a:r>
              <a:rPr lang="en-US" sz="3623" b="1" spc="355" dirty="0" err="1">
                <a:solidFill>
                  <a:srgbClr val="000000"/>
                </a:solidFill>
                <a:latin typeface="Arial" panose="020B0604020202020204" pitchFamily="34" charset="0"/>
                <a:cs typeface="Arial" panose="020B0604020202020204" pitchFamily="34" charset="0"/>
              </a:rPr>
              <a:t>năng</a:t>
            </a:r>
            <a:endParaRPr lang="en-US" sz="3623" b="1" spc="355" dirty="0">
              <a:solidFill>
                <a:srgbClr val="000000"/>
              </a:solidFill>
              <a:latin typeface="Arial" panose="020B0604020202020204" pitchFamily="34" charset="0"/>
              <a:cs typeface="Arial" panose="020B0604020202020204" pitchFamily="34" charset="0"/>
            </a:endParaRPr>
          </a:p>
        </p:txBody>
      </p:sp>
      <p:sp>
        <p:nvSpPr>
          <p:cNvPr id="12" name="TextBox 12"/>
          <p:cNvSpPr txBox="1"/>
          <p:nvPr/>
        </p:nvSpPr>
        <p:spPr>
          <a:xfrm>
            <a:off x="1434491" y="1249100"/>
            <a:ext cx="4891514" cy="469319"/>
          </a:xfrm>
          <a:prstGeom prst="rect">
            <a:avLst/>
          </a:prstGeom>
        </p:spPr>
        <p:txBody>
          <a:bodyPr lIns="0" tIns="0" rIns="0" bIns="0" rtlCol="0" anchor="t">
            <a:spAutoFit/>
          </a:bodyPr>
          <a:lstStyle/>
          <a:p>
            <a:pPr algn="l">
              <a:lnSpc>
                <a:spcPts val="3868"/>
              </a:lnSpc>
              <a:spcBef>
                <a:spcPct val="0"/>
              </a:spcBef>
            </a:pPr>
            <a:r>
              <a:rPr lang="en-US" sz="2803" spc="274">
                <a:solidFill>
                  <a:srgbClr val="000000"/>
                </a:solidFill>
                <a:latin typeface="Open Sans Bold"/>
              </a:rPr>
              <a:t>Đăng nhập</a:t>
            </a:r>
          </a:p>
        </p:txBody>
      </p:sp>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0" y="419730"/>
            <a:ext cx="5821849" cy="1591918"/>
            <a:chOff x="0" y="0"/>
            <a:chExt cx="1653411" cy="430247"/>
          </a:xfrm>
        </p:grpSpPr>
        <p:sp>
          <p:nvSpPr>
            <p:cNvPr id="4" name="Freeform 4"/>
            <p:cNvSpPr/>
            <p:nvPr/>
          </p:nvSpPr>
          <p:spPr>
            <a:xfrm>
              <a:off x="0" y="0"/>
              <a:ext cx="1653411" cy="430247"/>
            </a:xfrm>
            <a:custGeom>
              <a:avLst/>
              <a:gdLst/>
              <a:ahLst/>
              <a:cxnLst/>
              <a:rect l="l" t="t" r="r" b="b"/>
              <a:pathLst>
                <a:path w="1653411" h="430247">
                  <a:moveTo>
                    <a:pt x="25310" y="0"/>
                  </a:moveTo>
                  <a:lnTo>
                    <a:pt x="1628101" y="0"/>
                  </a:lnTo>
                  <a:cubicBezTo>
                    <a:pt x="1642079" y="0"/>
                    <a:pt x="1653411" y="11332"/>
                    <a:pt x="1653411" y="25310"/>
                  </a:cubicBezTo>
                  <a:lnTo>
                    <a:pt x="1653411" y="404937"/>
                  </a:lnTo>
                  <a:cubicBezTo>
                    <a:pt x="1653411" y="418916"/>
                    <a:pt x="1642079" y="430247"/>
                    <a:pt x="1628101" y="430247"/>
                  </a:cubicBezTo>
                  <a:lnTo>
                    <a:pt x="25310" y="430247"/>
                  </a:lnTo>
                  <a:cubicBezTo>
                    <a:pt x="11332" y="430247"/>
                    <a:pt x="0" y="418916"/>
                    <a:pt x="0" y="404937"/>
                  </a:cubicBezTo>
                  <a:lnTo>
                    <a:pt x="0" y="25310"/>
                  </a:lnTo>
                  <a:cubicBezTo>
                    <a:pt x="0" y="11332"/>
                    <a:pt x="11332" y="0"/>
                    <a:pt x="25310" y="0"/>
                  </a:cubicBezTo>
                  <a:close/>
                </a:path>
              </a:pathLst>
            </a:custGeom>
            <a:solidFill>
              <a:srgbClr val="FFFFFF"/>
            </a:solidFill>
            <a:ln w="38100" cap="sq">
              <a:solidFill>
                <a:srgbClr val="363636"/>
              </a:solidFill>
              <a:prstDash val="solid"/>
              <a:miter/>
            </a:ln>
          </p:spPr>
        </p:sp>
        <p:sp>
          <p:nvSpPr>
            <p:cNvPr id="5" name="TextBox 5"/>
            <p:cNvSpPr txBox="1"/>
            <p:nvPr/>
          </p:nvSpPr>
          <p:spPr>
            <a:xfrm>
              <a:off x="0" y="-19050"/>
              <a:ext cx="1653411" cy="449297"/>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235832" y="267351"/>
            <a:ext cx="1021048" cy="1095337"/>
            <a:chOff x="0" y="0"/>
            <a:chExt cx="2127600" cy="2282400"/>
          </a:xfrm>
        </p:grpSpPr>
        <p:sp>
          <p:nvSpPr>
            <p:cNvPr id="7" name="Freeform 7"/>
            <p:cNvSpPr/>
            <p:nvPr/>
          </p:nvSpPr>
          <p:spPr>
            <a:xfrm>
              <a:off x="0" y="0"/>
              <a:ext cx="2136648" cy="2334387"/>
            </a:xfrm>
            <a:custGeom>
              <a:avLst/>
              <a:gdLst/>
              <a:ahLst/>
              <a:cxnLst/>
              <a:rect l="l" t="t" r="r" b="b"/>
              <a:pathLst>
                <a:path w="2136648" h="2334387">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sp>
        <p:nvSpPr>
          <p:cNvPr id="8" name="Freeform 8"/>
          <p:cNvSpPr/>
          <p:nvPr/>
        </p:nvSpPr>
        <p:spPr>
          <a:xfrm>
            <a:off x="3058816" y="5143500"/>
            <a:ext cx="12032615" cy="3950330"/>
          </a:xfrm>
          <a:custGeom>
            <a:avLst/>
            <a:gdLst/>
            <a:ahLst/>
            <a:cxnLst/>
            <a:rect l="l" t="t" r="r" b="b"/>
            <a:pathLst>
              <a:path w="12032615" h="3950330">
                <a:moveTo>
                  <a:pt x="0" y="0"/>
                </a:moveTo>
                <a:lnTo>
                  <a:pt x="12032615" y="0"/>
                </a:lnTo>
                <a:lnTo>
                  <a:pt x="12032615" y="3950330"/>
                </a:lnTo>
                <a:lnTo>
                  <a:pt x="0" y="3950330"/>
                </a:lnTo>
                <a:lnTo>
                  <a:pt x="0" y="0"/>
                </a:lnTo>
                <a:close/>
              </a:path>
            </a:pathLst>
          </a:custGeom>
          <a:blipFill>
            <a:blip r:embed="rId3"/>
            <a:stretch>
              <a:fillRect/>
            </a:stretch>
          </a:blipFill>
        </p:spPr>
      </p:sp>
      <p:sp>
        <p:nvSpPr>
          <p:cNvPr id="9" name="Freeform 9"/>
          <p:cNvSpPr/>
          <p:nvPr/>
        </p:nvSpPr>
        <p:spPr>
          <a:xfrm>
            <a:off x="3058816" y="2721957"/>
            <a:ext cx="12032615" cy="1968159"/>
          </a:xfrm>
          <a:custGeom>
            <a:avLst/>
            <a:gdLst/>
            <a:ahLst/>
            <a:cxnLst/>
            <a:rect l="l" t="t" r="r" b="b"/>
            <a:pathLst>
              <a:path w="12032615" h="1968159">
                <a:moveTo>
                  <a:pt x="0" y="0"/>
                </a:moveTo>
                <a:lnTo>
                  <a:pt x="12032615" y="0"/>
                </a:lnTo>
                <a:lnTo>
                  <a:pt x="12032615" y="1968158"/>
                </a:lnTo>
                <a:lnTo>
                  <a:pt x="0" y="1968158"/>
                </a:lnTo>
                <a:lnTo>
                  <a:pt x="0" y="0"/>
                </a:lnTo>
                <a:close/>
              </a:path>
            </a:pathLst>
          </a:custGeom>
          <a:blipFill>
            <a:blip r:embed="rId4"/>
            <a:stretch>
              <a:fillRect t="-21251" b="-21251"/>
            </a:stretch>
          </a:blipFill>
        </p:spPr>
      </p:sp>
      <p:sp>
        <p:nvSpPr>
          <p:cNvPr id="10" name="TextBox 10"/>
          <p:cNvSpPr txBox="1"/>
          <p:nvPr/>
        </p:nvSpPr>
        <p:spPr>
          <a:xfrm>
            <a:off x="6618446" y="-26606"/>
            <a:ext cx="10872957" cy="1174809"/>
          </a:xfrm>
          <a:prstGeom prst="rect">
            <a:avLst/>
          </a:prstGeom>
        </p:spPr>
        <p:txBody>
          <a:bodyPr lIns="0" tIns="0" rIns="0" bIns="0" rtlCol="0" anchor="t">
            <a:spAutoFit/>
          </a:bodyPr>
          <a:lstStyle/>
          <a:p>
            <a:pPr marL="0" lvl="0" indent="0" algn="ctr">
              <a:lnSpc>
                <a:spcPts val="9577"/>
              </a:lnSpc>
              <a:spcBef>
                <a:spcPct val="0"/>
              </a:spcBef>
            </a:pPr>
            <a:r>
              <a:rPr lang="en-US" sz="6940" spc="242">
                <a:solidFill>
                  <a:srgbClr val="010101"/>
                </a:solidFill>
                <a:latin typeface="Baloo Bhai"/>
              </a:rPr>
              <a:t>4. DEMO</a:t>
            </a:r>
          </a:p>
        </p:txBody>
      </p:sp>
      <p:sp>
        <p:nvSpPr>
          <p:cNvPr id="11" name="TextBox 11"/>
          <p:cNvSpPr txBox="1"/>
          <p:nvPr/>
        </p:nvSpPr>
        <p:spPr>
          <a:xfrm>
            <a:off x="6925895" y="1091053"/>
            <a:ext cx="11154339" cy="514630"/>
          </a:xfrm>
          <a:prstGeom prst="rect">
            <a:avLst/>
          </a:prstGeom>
        </p:spPr>
        <p:txBody>
          <a:bodyPr lIns="0" tIns="0" rIns="0" bIns="0" rtlCol="0" anchor="t">
            <a:spAutoFit/>
          </a:bodyPr>
          <a:lstStyle/>
          <a:p>
            <a:pPr algn="ctr">
              <a:lnSpc>
                <a:spcPts val="4274"/>
              </a:lnSpc>
            </a:pPr>
            <a:r>
              <a:rPr lang="en-US" sz="3053">
                <a:solidFill>
                  <a:srgbClr val="100F0D"/>
                </a:solidFill>
                <a:latin typeface="Montserrat Light"/>
              </a:rPr>
              <a:t>Các chức năng của trang web PyShop.</a:t>
            </a:r>
          </a:p>
        </p:txBody>
      </p:sp>
      <p:sp>
        <p:nvSpPr>
          <p:cNvPr id="12" name="TextBox 12"/>
          <p:cNvSpPr txBox="1"/>
          <p:nvPr/>
        </p:nvSpPr>
        <p:spPr>
          <a:xfrm>
            <a:off x="1434491" y="516782"/>
            <a:ext cx="3927328" cy="602977"/>
          </a:xfrm>
          <a:prstGeom prst="rect">
            <a:avLst/>
          </a:prstGeom>
        </p:spPr>
        <p:txBody>
          <a:bodyPr lIns="0" tIns="0" rIns="0" bIns="0" rtlCol="0" anchor="t">
            <a:spAutoFit/>
          </a:bodyPr>
          <a:lstStyle/>
          <a:p>
            <a:pPr marL="0" lvl="1" indent="0" algn="l">
              <a:lnSpc>
                <a:spcPts val="4999"/>
              </a:lnSpc>
              <a:spcBef>
                <a:spcPct val="0"/>
              </a:spcBef>
            </a:pPr>
            <a:r>
              <a:rPr lang="en-US" sz="3623" b="1" spc="355" dirty="0" err="1">
                <a:solidFill>
                  <a:srgbClr val="000000"/>
                </a:solidFill>
                <a:latin typeface="Arial" panose="020B0604020202020204" pitchFamily="34" charset="0"/>
                <a:cs typeface="Arial" panose="020B0604020202020204" pitchFamily="34" charset="0"/>
              </a:rPr>
              <a:t>Chức</a:t>
            </a:r>
            <a:r>
              <a:rPr lang="en-US" sz="3623" b="1" spc="355" dirty="0">
                <a:solidFill>
                  <a:srgbClr val="000000"/>
                </a:solidFill>
                <a:latin typeface="Arial" panose="020B0604020202020204" pitchFamily="34" charset="0"/>
                <a:cs typeface="Arial" panose="020B0604020202020204" pitchFamily="34" charset="0"/>
              </a:rPr>
              <a:t> </a:t>
            </a:r>
            <a:r>
              <a:rPr lang="en-US" sz="3623" b="1" spc="355" dirty="0" err="1">
                <a:solidFill>
                  <a:srgbClr val="000000"/>
                </a:solidFill>
                <a:latin typeface="Arial" panose="020B0604020202020204" pitchFamily="34" charset="0"/>
                <a:cs typeface="Arial" panose="020B0604020202020204" pitchFamily="34" charset="0"/>
              </a:rPr>
              <a:t>năng</a:t>
            </a:r>
            <a:endParaRPr lang="en-US" sz="3623" b="1" spc="355" dirty="0">
              <a:solidFill>
                <a:srgbClr val="000000"/>
              </a:solidFill>
              <a:latin typeface="Arial" panose="020B0604020202020204" pitchFamily="34" charset="0"/>
              <a:cs typeface="Arial" panose="020B0604020202020204" pitchFamily="34" charset="0"/>
            </a:endParaRPr>
          </a:p>
        </p:txBody>
      </p:sp>
      <p:sp>
        <p:nvSpPr>
          <p:cNvPr id="13" name="TextBox 13"/>
          <p:cNvSpPr txBox="1"/>
          <p:nvPr/>
        </p:nvSpPr>
        <p:spPr>
          <a:xfrm>
            <a:off x="1434491" y="1249100"/>
            <a:ext cx="4891514" cy="469319"/>
          </a:xfrm>
          <a:prstGeom prst="rect">
            <a:avLst/>
          </a:prstGeom>
        </p:spPr>
        <p:txBody>
          <a:bodyPr lIns="0" tIns="0" rIns="0" bIns="0" rtlCol="0" anchor="t">
            <a:spAutoFit/>
          </a:bodyPr>
          <a:lstStyle/>
          <a:p>
            <a:pPr algn="l">
              <a:lnSpc>
                <a:spcPts val="3868"/>
              </a:lnSpc>
              <a:spcBef>
                <a:spcPct val="0"/>
              </a:spcBef>
            </a:pPr>
            <a:r>
              <a:rPr lang="en-US" sz="2803" spc="274">
                <a:solidFill>
                  <a:srgbClr val="000000"/>
                </a:solidFill>
                <a:latin typeface="Open Sans Bold"/>
              </a:rPr>
              <a:t>Thêm vào giỏ hàng</a:t>
            </a:r>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0" y="419730"/>
            <a:ext cx="6326005" cy="1595033"/>
            <a:chOff x="0" y="0"/>
            <a:chExt cx="1709728" cy="431089"/>
          </a:xfrm>
        </p:grpSpPr>
        <p:sp>
          <p:nvSpPr>
            <p:cNvPr id="4" name="Freeform 4"/>
            <p:cNvSpPr/>
            <p:nvPr/>
          </p:nvSpPr>
          <p:spPr>
            <a:xfrm>
              <a:off x="0" y="0"/>
              <a:ext cx="1709728" cy="431089"/>
            </a:xfrm>
            <a:custGeom>
              <a:avLst/>
              <a:gdLst/>
              <a:ahLst/>
              <a:cxnLst/>
              <a:rect l="l" t="t" r="r" b="b"/>
              <a:pathLst>
                <a:path w="1709728" h="431089">
                  <a:moveTo>
                    <a:pt x="24476" y="0"/>
                  </a:moveTo>
                  <a:lnTo>
                    <a:pt x="1685251" y="0"/>
                  </a:lnTo>
                  <a:cubicBezTo>
                    <a:pt x="1698769" y="0"/>
                    <a:pt x="1709728" y="10958"/>
                    <a:pt x="1709728" y="24476"/>
                  </a:cubicBezTo>
                  <a:lnTo>
                    <a:pt x="1709728" y="406613"/>
                  </a:lnTo>
                  <a:cubicBezTo>
                    <a:pt x="1709728" y="420131"/>
                    <a:pt x="1698769" y="431089"/>
                    <a:pt x="1685251" y="431089"/>
                  </a:cubicBezTo>
                  <a:lnTo>
                    <a:pt x="24476" y="431089"/>
                  </a:lnTo>
                  <a:cubicBezTo>
                    <a:pt x="10958" y="431089"/>
                    <a:pt x="0" y="420131"/>
                    <a:pt x="0" y="406613"/>
                  </a:cubicBezTo>
                  <a:lnTo>
                    <a:pt x="0" y="24476"/>
                  </a:lnTo>
                  <a:cubicBezTo>
                    <a:pt x="0" y="10958"/>
                    <a:pt x="10958" y="0"/>
                    <a:pt x="24476" y="0"/>
                  </a:cubicBezTo>
                  <a:close/>
                </a:path>
              </a:pathLst>
            </a:custGeom>
            <a:solidFill>
              <a:srgbClr val="FFFFFF"/>
            </a:solidFill>
            <a:ln w="38100" cap="sq">
              <a:solidFill>
                <a:srgbClr val="363636"/>
              </a:solidFill>
              <a:prstDash val="solid"/>
              <a:miter/>
            </a:ln>
          </p:spPr>
        </p:sp>
        <p:sp>
          <p:nvSpPr>
            <p:cNvPr id="5" name="TextBox 5"/>
            <p:cNvSpPr txBox="1"/>
            <p:nvPr/>
          </p:nvSpPr>
          <p:spPr>
            <a:xfrm>
              <a:off x="0" y="-19050"/>
              <a:ext cx="1709728" cy="450139"/>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235832" y="267351"/>
            <a:ext cx="1021048" cy="1095337"/>
            <a:chOff x="0" y="0"/>
            <a:chExt cx="2127600" cy="2282400"/>
          </a:xfrm>
        </p:grpSpPr>
        <p:sp>
          <p:nvSpPr>
            <p:cNvPr id="7" name="Freeform 7"/>
            <p:cNvSpPr/>
            <p:nvPr/>
          </p:nvSpPr>
          <p:spPr>
            <a:xfrm>
              <a:off x="0" y="0"/>
              <a:ext cx="2136648" cy="2334387"/>
            </a:xfrm>
            <a:custGeom>
              <a:avLst/>
              <a:gdLst/>
              <a:ahLst/>
              <a:cxnLst/>
              <a:rect l="l" t="t" r="r" b="b"/>
              <a:pathLst>
                <a:path w="2136648" h="2334387">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sp>
        <p:nvSpPr>
          <p:cNvPr id="8" name="Freeform 8"/>
          <p:cNvSpPr/>
          <p:nvPr/>
        </p:nvSpPr>
        <p:spPr>
          <a:xfrm>
            <a:off x="1961580" y="2617786"/>
            <a:ext cx="15297720" cy="6422156"/>
          </a:xfrm>
          <a:custGeom>
            <a:avLst/>
            <a:gdLst/>
            <a:ahLst/>
            <a:cxnLst/>
            <a:rect l="l" t="t" r="r" b="b"/>
            <a:pathLst>
              <a:path w="15297720" h="6422156">
                <a:moveTo>
                  <a:pt x="0" y="0"/>
                </a:moveTo>
                <a:lnTo>
                  <a:pt x="15297720" y="0"/>
                </a:lnTo>
                <a:lnTo>
                  <a:pt x="15297720" y="6422156"/>
                </a:lnTo>
                <a:lnTo>
                  <a:pt x="0" y="6422156"/>
                </a:lnTo>
                <a:lnTo>
                  <a:pt x="0" y="0"/>
                </a:lnTo>
                <a:close/>
              </a:path>
            </a:pathLst>
          </a:custGeom>
          <a:blipFill>
            <a:blip r:embed="rId3"/>
            <a:stretch>
              <a:fillRect/>
            </a:stretch>
          </a:blipFill>
        </p:spPr>
      </p:sp>
      <p:sp>
        <p:nvSpPr>
          <p:cNvPr id="9" name="TextBox 9"/>
          <p:cNvSpPr txBox="1"/>
          <p:nvPr/>
        </p:nvSpPr>
        <p:spPr>
          <a:xfrm>
            <a:off x="6618446" y="-26606"/>
            <a:ext cx="10872957" cy="1174809"/>
          </a:xfrm>
          <a:prstGeom prst="rect">
            <a:avLst/>
          </a:prstGeom>
        </p:spPr>
        <p:txBody>
          <a:bodyPr lIns="0" tIns="0" rIns="0" bIns="0" rtlCol="0" anchor="t">
            <a:spAutoFit/>
          </a:bodyPr>
          <a:lstStyle/>
          <a:p>
            <a:pPr marL="0" lvl="0" indent="0" algn="ctr">
              <a:lnSpc>
                <a:spcPts val="9577"/>
              </a:lnSpc>
              <a:spcBef>
                <a:spcPct val="0"/>
              </a:spcBef>
            </a:pPr>
            <a:r>
              <a:rPr lang="en-US" sz="6940" spc="242">
                <a:solidFill>
                  <a:srgbClr val="010101"/>
                </a:solidFill>
                <a:latin typeface="Baloo Bhai"/>
              </a:rPr>
              <a:t>4. DEMO</a:t>
            </a:r>
          </a:p>
        </p:txBody>
      </p:sp>
      <p:sp>
        <p:nvSpPr>
          <p:cNvPr id="10" name="TextBox 10"/>
          <p:cNvSpPr txBox="1"/>
          <p:nvPr/>
        </p:nvSpPr>
        <p:spPr>
          <a:xfrm>
            <a:off x="6925895" y="1091053"/>
            <a:ext cx="11154339" cy="514630"/>
          </a:xfrm>
          <a:prstGeom prst="rect">
            <a:avLst/>
          </a:prstGeom>
        </p:spPr>
        <p:txBody>
          <a:bodyPr lIns="0" tIns="0" rIns="0" bIns="0" rtlCol="0" anchor="t">
            <a:spAutoFit/>
          </a:bodyPr>
          <a:lstStyle/>
          <a:p>
            <a:pPr algn="ctr">
              <a:lnSpc>
                <a:spcPts val="4274"/>
              </a:lnSpc>
            </a:pPr>
            <a:r>
              <a:rPr lang="en-US" sz="3053">
                <a:solidFill>
                  <a:srgbClr val="100F0D"/>
                </a:solidFill>
                <a:latin typeface="Montserrat Light"/>
              </a:rPr>
              <a:t>Các chức năng của trang web PyShop.</a:t>
            </a:r>
          </a:p>
        </p:txBody>
      </p:sp>
      <p:sp>
        <p:nvSpPr>
          <p:cNvPr id="11" name="TextBox 11"/>
          <p:cNvSpPr txBox="1"/>
          <p:nvPr/>
        </p:nvSpPr>
        <p:spPr>
          <a:xfrm>
            <a:off x="1434491" y="516782"/>
            <a:ext cx="3927328" cy="602977"/>
          </a:xfrm>
          <a:prstGeom prst="rect">
            <a:avLst/>
          </a:prstGeom>
        </p:spPr>
        <p:txBody>
          <a:bodyPr lIns="0" tIns="0" rIns="0" bIns="0" rtlCol="0" anchor="t">
            <a:spAutoFit/>
          </a:bodyPr>
          <a:lstStyle/>
          <a:p>
            <a:pPr marL="0" lvl="1" indent="0" algn="l">
              <a:lnSpc>
                <a:spcPts val="4999"/>
              </a:lnSpc>
              <a:spcBef>
                <a:spcPct val="0"/>
              </a:spcBef>
            </a:pPr>
            <a:r>
              <a:rPr lang="en-US" sz="3623" b="1" spc="355" dirty="0" err="1">
                <a:solidFill>
                  <a:srgbClr val="000000"/>
                </a:solidFill>
                <a:latin typeface="Arial" panose="020B0604020202020204" pitchFamily="34" charset="0"/>
                <a:cs typeface="Arial" panose="020B0604020202020204" pitchFamily="34" charset="0"/>
              </a:rPr>
              <a:t>Chức</a:t>
            </a:r>
            <a:r>
              <a:rPr lang="en-US" sz="3623" b="1" spc="355" dirty="0">
                <a:solidFill>
                  <a:srgbClr val="000000"/>
                </a:solidFill>
                <a:latin typeface="Arial" panose="020B0604020202020204" pitchFamily="34" charset="0"/>
                <a:cs typeface="Arial" panose="020B0604020202020204" pitchFamily="34" charset="0"/>
              </a:rPr>
              <a:t> </a:t>
            </a:r>
            <a:r>
              <a:rPr lang="en-US" sz="3623" b="1" spc="355" dirty="0" err="1">
                <a:solidFill>
                  <a:srgbClr val="000000"/>
                </a:solidFill>
                <a:latin typeface="Arial" panose="020B0604020202020204" pitchFamily="34" charset="0"/>
                <a:cs typeface="Arial" panose="020B0604020202020204" pitchFamily="34" charset="0"/>
              </a:rPr>
              <a:t>năng</a:t>
            </a:r>
            <a:endParaRPr lang="en-US" sz="3623" b="1" spc="355" dirty="0">
              <a:solidFill>
                <a:srgbClr val="000000"/>
              </a:solidFill>
              <a:latin typeface="Arial" panose="020B0604020202020204" pitchFamily="34" charset="0"/>
              <a:cs typeface="Arial" panose="020B0604020202020204" pitchFamily="34" charset="0"/>
            </a:endParaRPr>
          </a:p>
        </p:txBody>
      </p:sp>
      <p:sp>
        <p:nvSpPr>
          <p:cNvPr id="12" name="TextBox 12"/>
          <p:cNvSpPr txBox="1"/>
          <p:nvPr/>
        </p:nvSpPr>
        <p:spPr>
          <a:xfrm>
            <a:off x="1434491" y="1249100"/>
            <a:ext cx="4891514" cy="469319"/>
          </a:xfrm>
          <a:prstGeom prst="rect">
            <a:avLst/>
          </a:prstGeom>
        </p:spPr>
        <p:txBody>
          <a:bodyPr lIns="0" tIns="0" rIns="0" bIns="0" rtlCol="0" anchor="t">
            <a:spAutoFit/>
          </a:bodyPr>
          <a:lstStyle/>
          <a:p>
            <a:pPr algn="l">
              <a:lnSpc>
                <a:spcPts val="3868"/>
              </a:lnSpc>
              <a:spcBef>
                <a:spcPct val="0"/>
              </a:spcBef>
            </a:pPr>
            <a:r>
              <a:rPr lang="en-US" sz="2803" spc="274">
                <a:solidFill>
                  <a:srgbClr val="000000"/>
                </a:solidFill>
                <a:latin typeface="Open Sans Bold"/>
              </a:rPr>
              <a:t>Đặt hàng - thanh toán</a:t>
            </a:r>
          </a:p>
        </p:txBody>
      </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844104">
            <a:off x="6380559" y="2491180"/>
            <a:ext cx="13471756" cy="1426670"/>
          </a:xfrm>
          <a:custGeom>
            <a:avLst/>
            <a:gdLst/>
            <a:ahLst/>
            <a:cxnLst/>
            <a:rect l="l" t="t" r="r" b="b"/>
            <a:pathLst>
              <a:path w="13471756" h="1426670">
                <a:moveTo>
                  <a:pt x="0" y="0"/>
                </a:moveTo>
                <a:lnTo>
                  <a:pt x="13471756" y="0"/>
                </a:lnTo>
                <a:lnTo>
                  <a:pt x="13471756" y="1426671"/>
                </a:lnTo>
                <a:lnTo>
                  <a:pt x="0" y="1426671"/>
                </a:lnTo>
                <a:lnTo>
                  <a:pt x="0" y="0"/>
                </a:lnTo>
                <a:close/>
              </a:path>
            </a:pathLst>
          </a:custGeom>
          <a:blipFill>
            <a:blip r:embed="rId3"/>
            <a:stretch>
              <a:fillRect t="-86495"/>
            </a:stretch>
          </a:blipFill>
        </p:spPr>
      </p:sp>
      <p:grpSp>
        <p:nvGrpSpPr>
          <p:cNvPr id="4" name="Group 4"/>
          <p:cNvGrpSpPr>
            <a:grpSpLocks noChangeAspect="1"/>
          </p:cNvGrpSpPr>
          <p:nvPr/>
        </p:nvGrpSpPr>
        <p:grpSpPr>
          <a:xfrm>
            <a:off x="7613275" y="0"/>
            <a:ext cx="10674725" cy="6004533"/>
            <a:chOff x="0" y="0"/>
            <a:chExt cx="6089457" cy="3425320"/>
          </a:xfrm>
        </p:grpSpPr>
        <p:sp>
          <p:nvSpPr>
            <p:cNvPr id="5" name="Freeform 5"/>
            <p:cNvSpPr/>
            <p:nvPr/>
          </p:nvSpPr>
          <p:spPr>
            <a:xfrm>
              <a:off x="0" y="0"/>
              <a:ext cx="6089457" cy="3425320"/>
            </a:xfrm>
            <a:custGeom>
              <a:avLst/>
              <a:gdLst/>
              <a:ahLst/>
              <a:cxnLst/>
              <a:rect l="l" t="t" r="r" b="b"/>
              <a:pathLst>
                <a:path w="6089457" h="3425320">
                  <a:moveTo>
                    <a:pt x="6089457" y="3425320"/>
                  </a:moveTo>
                  <a:lnTo>
                    <a:pt x="6089457" y="0"/>
                  </a:lnTo>
                  <a:lnTo>
                    <a:pt x="0" y="0"/>
                  </a:lnTo>
                  <a:cubicBezTo>
                    <a:pt x="2029819" y="1141773"/>
                    <a:pt x="4059638" y="2283546"/>
                    <a:pt x="6089457" y="3425320"/>
                  </a:cubicBezTo>
                  <a:close/>
                </a:path>
              </a:pathLst>
            </a:custGeom>
            <a:solidFill>
              <a:srgbClr val="539BE0"/>
            </a:solidFill>
          </p:spPr>
        </p:sp>
        <p:sp>
          <p:nvSpPr>
            <p:cNvPr id="6" name="Freeform 6"/>
            <p:cNvSpPr/>
            <p:nvPr/>
          </p:nvSpPr>
          <p:spPr>
            <a:xfrm>
              <a:off x="0" y="0"/>
              <a:ext cx="6089457" cy="3425320"/>
            </a:xfrm>
            <a:custGeom>
              <a:avLst/>
              <a:gdLst/>
              <a:ahLst/>
              <a:cxnLst/>
              <a:rect l="l" t="t" r="r" b="b"/>
              <a:pathLst>
                <a:path w="6089457" h="3425320">
                  <a:moveTo>
                    <a:pt x="6089457" y="3425320"/>
                  </a:moveTo>
                  <a:lnTo>
                    <a:pt x="6089457" y="0"/>
                  </a:lnTo>
                  <a:lnTo>
                    <a:pt x="0" y="0"/>
                  </a:lnTo>
                  <a:cubicBezTo>
                    <a:pt x="2029819" y="1141773"/>
                    <a:pt x="4059638" y="2283546"/>
                    <a:pt x="6089457" y="3425320"/>
                  </a:cubicBezTo>
                  <a:close/>
                </a:path>
              </a:pathLst>
            </a:custGeom>
            <a:blipFill>
              <a:blip r:embed="rId4"/>
              <a:stretch>
                <a:fillRect t="-9259" b="-9259"/>
              </a:stretch>
            </a:blipFill>
          </p:spPr>
        </p:sp>
      </p:grpSp>
      <p:grpSp>
        <p:nvGrpSpPr>
          <p:cNvPr id="7" name="Group 7"/>
          <p:cNvGrpSpPr/>
          <p:nvPr/>
        </p:nvGrpSpPr>
        <p:grpSpPr>
          <a:xfrm>
            <a:off x="1301174" y="2441643"/>
            <a:ext cx="13265643" cy="3276543"/>
            <a:chOff x="0" y="0"/>
            <a:chExt cx="2161091" cy="533778"/>
          </a:xfrm>
        </p:grpSpPr>
        <p:sp>
          <p:nvSpPr>
            <p:cNvPr id="8" name="Freeform 8"/>
            <p:cNvSpPr/>
            <p:nvPr/>
          </p:nvSpPr>
          <p:spPr>
            <a:xfrm>
              <a:off x="0" y="0"/>
              <a:ext cx="2161091" cy="533778"/>
            </a:xfrm>
            <a:custGeom>
              <a:avLst/>
              <a:gdLst/>
              <a:ahLst/>
              <a:cxnLst/>
              <a:rect l="l" t="t" r="r" b="b"/>
              <a:pathLst>
                <a:path w="2161091" h="533778">
                  <a:moveTo>
                    <a:pt x="6420" y="0"/>
                  </a:moveTo>
                  <a:lnTo>
                    <a:pt x="2154671" y="0"/>
                  </a:lnTo>
                  <a:cubicBezTo>
                    <a:pt x="2156374" y="0"/>
                    <a:pt x="2158007" y="676"/>
                    <a:pt x="2159210" y="1880"/>
                  </a:cubicBezTo>
                  <a:cubicBezTo>
                    <a:pt x="2160414" y="3084"/>
                    <a:pt x="2161091" y="4717"/>
                    <a:pt x="2161091" y="6420"/>
                  </a:cubicBezTo>
                  <a:lnTo>
                    <a:pt x="2161091" y="527358"/>
                  </a:lnTo>
                  <a:cubicBezTo>
                    <a:pt x="2161091" y="529061"/>
                    <a:pt x="2160414" y="530694"/>
                    <a:pt x="2159210" y="531898"/>
                  </a:cubicBezTo>
                  <a:cubicBezTo>
                    <a:pt x="2158007" y="533102"/>
                    <a:pt x="2156374" y="533778"/>
                    <a:pt x="2154671" y="533778"/>
                  </a:cubicBezTo>
                  <a:lnTo>
                    <a:pt x="6420" y="533778"/>
                  </a:lnTo>
                  <a:cubicBezTo>
                    <a:pt x="4717" y="533778"/>
                    <a:pt x="3084" y="533102"/>
                    <a:pt x="1880" y="531898"/>
                  </a:cubicBezTo>
                  <a:cubicBezTo>
                    <a:pt x="676" y="530694"/>
                    <a:pt x="0" y="529061"/>
                    <a:pt x="0" y="527358"/>
                  </a:cubicBezTo>
                  <a:lnTo>
                    <a:pt x="0" y="6420"/>
                  </a:lnTo>
                  <a:cubicBezTo>
                    <a:pt x="0" y="4717"/>
                    <a:pt x="676" y="3084"/>
                    <a:pt x="1880" y="1880"/>
                  </a:cubicBezTo>
                  <a:cubicBezTo>
                    <a:pt x="3084" y="676"/>
                    <a:pt x="4717" y="0"/>
                    <a:pt x="6420" y="0"/>
                  </a:cubicBezTo>
                  <a:close/>
                </a:path>
              </a:pathLst>
            </a:custGeom>
            <a:solidFill>
              <a:srgbClr val="131211"/>
            </a:solidFill>
          </p:spPr>
        </p:sp>
        <p:sp>
          <p:nvSpPr>
            <p:cNvPr id="9" name="TextBox 9"/>
            <p:cNvSpPr txBox="1"/>
            <p:nvPr/>
          </p:nvSpPr>
          <p:spPr>
            <a:xfrm>
              <a:off x="0" y="-19050"/>
              <a:ext cx="2161091" cy="552828"/>
            </a:xfrm>
            <a:prstGeom prst="rect">
              <a:avLst/>
            </a:prstGeom>
          </p:spPr>
          <p:txBody>
            <a:bodyPr lIns="50800" tIns="50800" rIns="50800" bIns="50800" rtlCol="0" anchor="ctr"/>
            <a:lstStyle/>
            <a:p>
              <a:pPr algn="ctr">
                <a:lnSpc>
                  <a:spcPts val="2859"/>
                </a:lnSpc>
              </a:pPr>
              <a:endParaRPr/>
            </a:p>
          </p:txBody>
        </p:sp>
      </p:grpSp>
      <p:sp>
        <p:nvSpPr>
          <p:cNvPr id="10" name="TextBox 10"/>
          <p:cNvSpPr txBox="1"/>
          <p:nvPr/>
        </p:nvSpPr>
        <p:spPr>
          <a:xfrm>
            <a:off x="754658" y="1400678"/>
            <a:ext cx="7238899" cy="966026"/>
          </a:xfrm>
          <a:prstGeom prst="rect">
            <a:avLst/>
          </a:prstGeom>
        </p:spPr>
        <p:txBody>
          <a:bodyPr lIns="0" tIns="0" rIns="0" bIns="0" rtlCol="0" anchor="t">
            <a:spAutoFit/>
          </a:bodyPr>
          <a:lstStyle/>
          <a:p>
            <a:pPr marL="0" lvl="0" indent="0">
              <a:lnSpc>
                <a:spcPts val="7808"/>
              </a:lnSpc>
              <a:spcBef>
                <a:spcPct val="0"/>
              </a:spcBef>
            </a:pPr>
            <a:r>
              <a:rPr lang="en-US" sz="5658" spc="198">
                <a:solidFill>
                  <a:srgbClr val="010101"/>
                </a:solidFill>
                <a:latin typeface="Baloo Bhai"/>
              </a:rPr>
              <a:t>5. TỔNG KẾT</a:t>
            </a:r>
          </a:p>
        </p:txBody>
      </p:sp>
      <p:grpSp>
        <p:nvGrpSpPr>
          <p:cNvPr id="11" name="Group 11"/>
          <p:cNvGrpSpPr/>
          <p:nvPr/>
        </p:nvGrpSpPr>
        <p:grpSpPr>
          <a:xfrm>
            <a:off x="12270007" y="1936078"/>
            <a:ext cx="4989293" cy="4287673"/>
            <a:chOff x="0" y="0"/>
            <a:chExt cx="812800" cy="698500"/>
          </a:xfrm>
        </p:grpSpPr>
        <p:sp>
          <p:nvSpPr>
            <p:cNvPr id="12" name="Freeform 12"/>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a:ln w="161925" cap="sq">
              <a:solidFill>
                <a:srgbClr val="000000"/>
              </a:solidFill>
              <a:prstDash val="solid"/>
              <a:miter/>
            </a:ln>
          </p:spPr>
        </p:sp>
        <p:sp>
          <p:nvSpPr>
            <p:cNvPr id="13" name="TextBox 13"/>
            <p:cNvSpPr txBox="1"/>
            <p:nvPr/>
          </p:nvSpPr>
          <p:spPr>
            <a:xfrm>
              <a:off x="114300" y="-19050"/>
              <a:ext cx="584200" cy="717550"/>
            </a:xfrm>
            <a:prstGeom prst="rect">
              <a:avLst/>
            </a:prstGeom>
          </p:spPr>
          <p:txBody>
            <a:bodyPr lIns="50800" tIns="50800" rIns="50800" bIns="50800" rtlCol="0" anchor="ctr"/>
            <a:lstStyle/>
            <a:p>
              <a:pPr algn="ctr">
                <a:lnSpc>
                  <a:spcPts val="2859"/>
                </a:lnSpc>
              </a:pPr>
              <a:endParaRPr/>
            </a:p>
          </p:txBody>
        </p:sp>
      </p:grpSp>
      <p:sp>
        <p:nvSpPr>
          <p:cNvPr id="14" name="TextBox 14"/>
          <p:cNvSpPr txBox="1"/>
          <p:nvPr/>
        </p:nvSpPr>
        <p:spPr>
          <a:xfrm>
            <a:off x="1649840" y="2615693"/>
            <a:ext cx="10620168" cy="2890343"/>
          </a:xfrm>
          <a:prstGeom prst="rect">
            <a:avLst/>
          </a:prstGeom>
        </p:spPr>
        <p:txBody>
          <a:bodyPr lIns="0" tIns="0" rIns="0" bIns="0" rtlCol="0" anchor="t">
            <a:spAutoFit/>
          </a:bodyPr>
          <a:lstStyle/>
          <a:p>
            <a:pPr>
              <a:lnSpc>
                <a:spcPts val="3288"/>
              </a:lnSpc>
            </a:pPr>
            <a:r>
              <a:rPr lang="en-US" sz="2383" spc="233">
                <a:solidFill>
                  <a:srgbClr val="F2F4F5"/>
                </a:solidFill>
                <a:latin typeface="Montserrat Light"/>
              </a:rPr>
              <a:t>Dự án PyShop đã thành công trong việc:</a:t>
            </a:r>
          </a:p>
          <a:p>
            <a:pPr marL="514492" lvl="1" indent="-257246">
              <a:lnSpc>
                <a:spcPts val="3288"/>
              </a:lnSpc>
              <a:buFont typeface="Arial"/>
              <a:buChar char="•"/>
            </a:pPr>
            <a:r>
              <a:rPr lang="en-US" sz="2383" spc="233">
                <a:solidFill>
                  <a:srgbClr val="F2F4F5"/>
                </a:solidFill>
                <a:latin typeface="Montserrat Light"/>
              </a:rPr>
              <a:t>Cài đặt và cấu hình hệ thống một cách ổn định.</a:t>
            </a:r>
          </a:p>
          <a:p>
            <a:pPr marL="514492" lvl="1" indent="-257246">
              <a:lnSpc>
                <a:spcPts val="3288"/>
              </a:lnSpc>
              <a:buFont typeface="Arial"/>
              <a:buChar char="•"/>
            </a:pPr>
            <a:r>
              <a:rPr lang="en-US" sz="2383" spc="233">
                <a:solidFill>
                  <a:srgbClr val="F2F4F5"/>
                </a:solidFill>
                <a:latin typeface="Montserrat Light"/>
              </a:rPr>
              <a:t>Triển khai các chức năng hiển thị, xem chi tiết, phân loại, tìm kiếm, đăng ký, đăng nhập, thêm vào giỏ hàng và mua hàng.</a:t>
            </a:r>
          </a:p>
          <a:p>
            <a:pPr marL="514492" lvl="1" indent="-257246">
              <a:lnSpc>
                <a:spcPts val="3288"/>
              </a:lnSpc>
              <a:buFont typeface="Arial"/>
              <a:buChar char="•"/>
            </a:pPr>
            <a:r>
              <a:rPr lang="en-US" sz="2383" spc="233">
                <a:solidFill>
                  <a:srgbClr val="F2F4F5"/>
                </a:solidFill>
                <a:latin typeface="Montserrat Light"/>
              </a:rPr>
              <a:t>Tạo và chạy website với giao diện hấp dẫn và dễ sử dụng.</a:t>
            </a:r>
          </a:p>
          <a:p>
            <a:pPr>
              <a:lnSpc>
                <a:spcPts val="3288"/>
              </a:lnSpc>
            </a:pPr>
            <a:endParaRPr lang="en-US" sz="2383" spc="233">
              <a:solidFill>
                <a:srgbClr val="F2F4F5"/>
              </a:solidFill>
              <a:latin typeface="Montserrat Light"/>
            </a:endParaRPr>
          </a:p>
        </p:txBody>
      </p:sp>
      <p:grpSp>
        <p:nvGrpSpPr>
          <p:cNvPr id="15" name="Group 15"/>
          <p:cNvGrpSpPr/>
          <p:nvPr/>
        </p:nvGrpSpPr>
        <p:grpSpPr>
          <a:xfrm>
            <a:off x="3309251" y="6555862"/>
            <a:ext cx="13798505" cy="3079286"/>
            <a:chOff x="0" y="0"/>
            <a:chExt cx="2391898" cy="533778"/>
          </a:xfrm>
        </p:grpSpPr>
        <p:sp>
          <p:nvSpPr>
            <p:cNvPr id="16" name="Freeform 16"/>
            <p:cNvSpPr/>
            <p:nvPr/>
          </p:nvSpPr>
          <p:spPr>
            <a:xfrm>
              <a:off x="0" y="0"/>
              <a:ext cx="2391898" cy="533778"/>
            </a:xfrm>
            <a:custGeom>
              <a:avLst/>
              <a:gdLst/>
              <a:ahLst/>
              <a:cxnLst/>
              <a:rect l="l" t="t" r="r" b="b"/>
              <a:pathLst>
                <a:path w="2391898" h="533778">
                  <a:moveTo>
                    <a:pt x="6172" y="0"/>
                  </a:moveTo>
                  <a:lnTo>
                    <a:pt x="2385726" y="0"/>
                  </a:lnTo>
                  <a:cubicBezTo>
                    <a:pt x="2389135" y="0"/>
                    <a:pt x="2391898" y="2763"/>
                    <a:pt x="2391898" y="6172"/>
                  </a:cubicBezTo>
                  <a:lnTo>
                    <a:pt x="2391898" y="527606"/>
                  </a:lnTo>
                  <a:cubicBezTo>
                    <a:pt x="2391898" y="531015"/>
                    <a:pt x="2389135" y="533778"/>
                    <a:pt x="2385726" y="533778"/>
                  </a:cubicBezTo>
                  <a:lnTo>
                    <a:pt x="6172" y="533778"/>
                  </a:lnTo>
                  <a:cubicBezTo>
                    <a:pt x="2763" y="533778"/>
                    <a:pt x="0" y="531015"/>
                    <a:pt x="0" y="527606"/>
                  </a:cubicBezTo>
                  <a:lnTo>
                    <a:pt x="0" y="6172"/>
                  </a:lnTo>
                  <a:cubicBezTo>
                    <a:pt x="0" y="2763"/>
                    <a:pt x="2763" y="0"/>
                    <a:pt x="6172" y="0"/>
                  </a:cubicBezTo>
                  <a:close/>
                </a:path>
              </a:pathLst>
            </a:custGeom>
            <a:solidFill>
              <a:srgbClr val="131211"/>
            </a:solidFill>
          </p:spPr>
        </p:sp>
        <p:sp>
          <p:nvSpPr>
            <p:cNvPr id="17" name="TextBox 17"/>
            <p:cNvSpPr txBox="1"/>
            <p:nvPr/>
          </p:nvSpPr>
          <p:spPr>
            <a:xfrm>
              <a:off x="0" y="-19050"/>
              <a:ext cx="2391898" cy="552828"/>
            </a:xfrm>
            <a:prstGeom prst="rect">
              <a:avLst/>
            </a:prstGeom>
          </p:spPr>
          <p:txBody>
            <a:bodyPr lIns="50800" tIns="50800" rIns="50800" bIns="50800" rtlCol="0" anchor="ctr"/>
            <a:lstStyle/>
            <a:p>
              <a:pPr algn="ctr">
                <a:lnSpc>
                  <a:spcPts val="2859"/>
                </a:lnSpc>
              </a:pPr>
              <a:endParaRPr/>
            </a:p>
          </p:txBody>
        </p:sp>
      </p:grpSp>
      <p:grpSp>
        <p:nvGrpSpPr>
          <p:cNvPr id="18" name="Group 18"/>
          <p:cNvGrpSpPr/>
          <p:nvPr/>
        </p:nvGrpSpPr>
        <p:grpSpPr>
          <a:xfrm>
            <a:off x="1028700" y="6080733"/>
            <a:ext cx="4688923" cy="4029543"/>
            <a:chOff x="0" y="0"/>
            <a:chExt cx="812800" cy="698500"/>
          </a:xfrm>
        </p:grpSpPr>
        <p:sp>
          <p:nvSpPr>
            <p:cNvPr id="19" name="Freeform 19"/>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a:ln w="161925" cap="sq">
              <a:solidFill>
                <a:srgbClr val="000000"/>
              </a:solidFill>
              <a:prstDash val="solid"/>
              <a:miter/>
            </a:ln>
          </p:spPr>
        </p:sp>
        <p:sp>
          <p:nvSpPr>
            <p:cNvPr id="20" name="TextBox 20"/>
            <p:cNvSpPr txBox="1"/>
            <p:nvPr/>
          </p:nvSpPr>
          <p:spPr>
            <a:xfrm>
              <a:off x="114300" y="-19050"/>
              <a:ext cx="584200" cy="717550"/>
            </a:xfrm>
            <a:prstGeom prst="rect">
              <a:avLst/>
            </a:prstGeom>
          </p:spPr>
          <p:txBody>
            <a:bodyPr lIns="50800" tIns="50800" rIns="50800" bIns="50800" rtlCol="0" anchor="ctr"/>
            <a:lstStyle/>
            <a:p>
              <a:pPr algn="ctr">
                <a:lnSpc>
                  <a:spcPts val="2859"/>
                </a:lnSpc>
              </a:pPr>
              <a:endParaRPr/>
            </a:p>
          </p:txBody>
        </p:sp>
      </p:grpSp>
      <p:sp>
        <p:nvSpPr>
          <p:cNvPr id="21" name="TextBox 21"/>
          <p:cNvSpPr txBox="1"/>
          <p:nvPr/>
        </p:nvSpPr>
        <p:spPr>
          <a:xfrm>
            <a:off x="5543930" y="6620452"/>
            <a:ext cx="11563826" cy="3279110"/>
          </a:xfrm>
          <a:prstGeom prst="rect">
            <a:avLst/>
          </a:prstGeom>
        </p:spPr>
        <p:txBody>
          <a:bodyPr lIns="0" tIns="0" rIns="0" bIns="0" rtlCol="0" anchor="t">
            <a:spAutoFit/>
          </a:bodyPr>
          <a:lstStyle/>
          <a:p>
            <a:pPr>
              <a:lnSpc>
                <a:spcPts val="3254"/>
              </a:lnSpc>
            </a:pPr>
            <a:r>
              <a:rPr lang="en-US" sz="2358" spc="231">
                <a:solidFill>
                  <a:srgbClr val="F2F4F5"/>
                </a:solidFill>
                <a:latin typeface="Montserrat Light"/>
              </a:rPr>
              <a:t>Mặc dù dự án đã đạt được những kết quả tích cực, nhưng còn tồn tại một số hạn chế:</a:t>
            </a:r>
          </a:p>
          <a:p>
            <a:pPr marL="509155" lvl="1" indent="-254578">
              <a:lnSpc>
                <a:spcPts val="3254"/>
              </a:lnSpc>
              <a:buFont typeface="Arial"/>
              <a:buChar char="•"/>
            </a:pPr>
            <a:r>
              <a:rPr lang="en-US" sz="2358" spc="231">
                <a:solidFill>
                  <a:srgbClr val="F2F4F5"/>
                </a:solidFill>
                <a:latin typeface="Montserrat Light"/>
              </a:rPr>
              <a:t>Hiệu Suất Hệ Thống: Mặc dù đã cố gắng tối ưu hóa, nhưng hiệu suất hệ thống vẫn cần được theo dõi và cải thiện nếu cần.</a:t>
            </a:r>
          </a:p>
          <a:p>
            <a:pPr marL="509155" lvl="1" indent="-254578">
              <a:lnSpc>
                <a:spcPts val="3254"/>
              </a:lnSpc>
              <a:buFont typeface="Arial"/>
              <a:buChar char="•"/>
            </a:pPr>
            <a:r>
              <a:rPr lang="en-US" sz="2358" spc="231">
                <a:solidFill>
                  <a:srgbClr val="F2F4F5"/>
                </a:solidFill>
                <a:latin typeface="Montserrat Light"/>
              </a:rPr>
              <a:t>Giao Diện Người Dùng: Có thể cần phát triển thêm về giao diện người dùng để đảm bảo trải nghiệm người dùng tốt nhất trên nhiều thiết bị và trình duyệt.</a:t>
            </a:r>
          </a:p>
          <a:p>
            <a:pPr>
              <a:lnSpc>
                <a:spcPts val="3342"/>
              </a:lnSpc>
            </a:pPr>
            <a:endParaRPr lang="en-US" sz="2358" spc="231">
              <a:solidFill>
                <a:srgbClr val="F2F4F5"/>
              </a:solidFill>
              <a:latin typeface="Montserrat Light"/>
            </a:endParaRPr>
          </a:p>
        </p:txBody>
      </p:sp>
      <p:sp>
        <p:nvSpPr>
          <p:cNvPr id="22" name="Freeform 22"/>
          <p:cNvSpPr/>
          <p:nvPr/>
        </p:nvSpPr>
        <p:spPr>
          <a:xfrm>
            <a:off x="2328722" y="7062159"/>
            <a:ext cx="1893841" cy="2066692"/>
          </a:xfrm>
          <a:custGeom>
            <a:avLst/>
            <a:gdLst/>
            <a:ahLst/>
            <a:cxnLst/>
            <a:rect l="l" t="t" r="r" b="b"/>
            <a:pathLst>
              <a:path w="1893841" h="2066692">
                <a:moveTo>
                  <a:pt x="0" y="0"/>
                </a:moveTo>
                <a:lnTo>
                  <a:pt x="1893842" y="0"/>
                </a:lnTo>
                <a:lnTo>
                  <a:pt x="1893842" y="2066692"/>
                </a:lnTo>
                <a:lnTo>
                  <a:pt x="0" y="20666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3" name="Freeform 23"/>
          <p:cNvSpPr/>
          <p:nvPr/>
        </p:nvSpPr>
        <p:spPr>
          <a:xfrm>
            <a:off x="13528385" y="2823079"/>
            <a:ext cx="2472538" cy="2513671"/>
          </a:xfrm>
          <a:custGeom>
            <a:avLst/>
            <a:gdLst/>
            <a:ahLst/>
            <a:cxnLst/>
            <a:rect l="l" t="t" r="r" b="b"/>
            <a:pathLst>
              <a:path w="2472538" h="2513671">
                <a:moveTo>
                  <a:pt x="0" y="0"/>
                </a:moveTo>
                <a:lnTo>
                  <a:pt x="2472538" y="0"/>
                </a:lnTo>
                <a:lnTo>
                  <a:pt x="2472538" y="2513671"/>
                </a:lnTo>
                <a:lnTo>
                  <a:pt x="0" y="251367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a:off x="9659420" y="8263127"/>
            <a:ext cx="2799147" cy="440074"/>
          </a:xfrm>
          <a:custGeom>
            <a:avLst/>
            <a:gdLst/>
            <a:ahLst/>
            <a:cxnLst/>
            <a:rect l="l" t="t" r="r" b="b"/>
            <a:pathLst>
              <a:path w="2799147" h="440074">
                <a:moveTo>
                  <a:pt x="0" y="0"/>
                </a:moveTo>
                <a:lnTo>
                  <a:pt x="2799147" y="0"/>
                </a:lnTo>
                <a:lnTo>
                  <a:pt x="2799147" y="440074"/>
                </a:lnTo>
                <a:lnTo>
                  <a:pt x="0" y="440074"/>
                </a:lnTo>
                <a:lnTo>
                  <a:pt x="0" y="0"/>
                </a:lnTo>
                <a:close/>
              </a:path>
            </a:pathLst>
          </a:custGeom>
          <a:blipFill>
            <a:blip r:embed="rId2"/>
            <a:stretch>
              <a:fillRect t="-25622"/>
            </a:stretch>
          </a:blipFill>
        </p:spPr>
      </p:sp>
      <p:grpSp>
        <p:nvGrpSpPr>
          <p:cNvPr id="3" name="Group 3"/>
          <p:cNvGrpSpPr/>
          <p:nvPr/>
        </p:nvGrpSpPr>
        <p:grpSpPr>
          <a:xfrm>
            <a:off x="9659420" y="5607622"/>
            <a:ext cx="2799147" cy="2799147"/>
            <a:chOff x="0" y="0"/>
            <a:chExt cx="6350000" cy="6350000"/>
          </a:xfrm>
        </p:grpSpPr>
        <p:sp>
          <p:nvSpPr>
            <p:cNvPr id="4" name="Freeform 4"/>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3"/>
              <a:stretch>
                <a:fillRect t="-16569" b="-16569"/>
              </a:stretch>
            </a:blipFill>
          </p:spPr>
        </p:sp>
      </p:grpSp>
      <p:sp>
        <p:nvSpPr>
          <p:cNvPr id="5" name="Freeform 5"/>
          <p:cNvSpPr/>
          <p:nvPr/>
        </p:nvSpPr>
        <p:spPr>
          <a:xfrm>
            <a:off x="9659420" y="4799097"/>
            <a:ext cx="2799147" cy="440074"/>
          </a:xfrm>
          <a:custGeom>
            <a:avLst/>
            <a:gdLst/>
            <a:ahLst/>
            <a:cxnLst/>
            <a:rect l="l" t="t" r="r" b="b"/>
            <a:pathLst>
              <a:path w="2799147" h="440074">
                <a:moveTo>
                  <a:pt x="0" y="0"/>
                </a:moveTo>
                <a:lnTo>
                  <a:pt x="2799147" y="0"/>
                </a:lnTo>
                <a:lnTo>
                  <a:pt x="2799147" y="440074"/>
                </a:lnTo>
                <a:lnTo>
                  <a:pt x="0" y="440074"/>
                </a:lnTo>
                <a:lnTo>
                  <a:pt x="0" y="0"/>
                </a:lnTo>
                <a:close/>
              </a:path>
            </a:pathLst>
          </a:custGeom>
          <a:blipFill>
            <a:blip r:embed="rId2"/>
            <a:stretch>
              <a:fillRect t="-25622"/>
            </a:stretch>
          </a:blipFill>
        </p:spPr>
      </p:sp>
      <p:grpSp>
        <p:nvGrpSpPr>
          <p:cNvPr id="6" name="Group 6"/>
          <p:cNvGrpSpPr/>
          <p:nvPr/>
        </p:nvGrpSpPr>
        <p:grpSpPr>
          <a:xfrm>
            <a:off x="9659420" y="2143592"/>
            <a:ext cx="2799147" cy="2799147"/>
            <a:chOff x="0" y="0"/>
            <a:chExt cx="6350000" cy="6350000"/>
          </a:xfrm>
        </p:grpSpPr>
        <p:sp>
          <p:nvSpPr>
            <p:cNvPr id="7" name="Freeform 7"/>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4"/>
              <a:stretch>
                <a:fillRect t="-8381" b="-8381"/>
              </a:stretch>
            </a:blipFill>
          </p:spPr>
        </p:sp>
      </p:grpSp>
      <p:sp>
        <p:nvSpPr>
          <p:cNvPr id="8" name="Freeform 8"/>
          <p:cNvSpPr/>
          <p:nvPr/>
        </p:nvSpPr>
        <p:spPr>
          <a:xfrm>
            <a:off x="2179183" y="6826068"/>
            <a:ext cx="6851587" cy="1077187"/>
          </a:xfrm>
          <a:custGeom>
            <a:avLst/>
            <a:gdLst/>
            <a:ahLst/>
            <a:cxnLst/>
            <a:rect l="l" t="t" r="r" b="b"/>
            <a:pathLst>
              <a:path w="6851587" h="1077187">
                <a:moveTo>
                  <a:pt x="0" y="0"/>
                </a:moveTo>
                <a:lnTo>
                  <a:pt x="6851587" y="0"/>
                </a:lnTo>
                <a:lnTo>
                  <a:pt x="6851587" y="1077187"/>
                </a:lnTo>
                <a:lnTo>
                  <a:pt x="0" y="1077187"/>
                </a:lnTo>
                <a:lnTo>
                  <a:pt x="0" y="0"/>
                </a:lnTo>
                <a:close/>
              </a:path>
            </a:pathLst>
          </a:custGeom>
          <a:blipFill>
            <a:blip r:embed="rId2"/>
            <a:stretch>
              <a:fillRect t="-25622"/>
            </a:stretch>
          </a:blipFill>
        </p:spPr>
      </p:sp>
      <p:grpSp>
        <p:nvGrpSpPr>
          <p:cNvPr id="9" name="Group 9"/>
          <p:cNvGrpSpPr/>
          <p:nvPr/>
        </p:nvGrpSpPr>
        <p:grpSpPr>
          <a:xfrm>
            <a:off x="2240447" y="3594570"/>
            <a:ext cx="6790323" cy="3819509"/>
            <a:chOff x="0" y="0"/>
            <a:chExt cx="11289030" cy="6350000"/>
          </a:xfrm>
        </p:grpSpPr>
        <p:sp>
          <p:nvSpPr>
            <p:cNvPr id="10" name="Freeform 10"/>
            <p:cNvSpPr/>
            <p:nvPr/>
          </p:nvSpPr>
          <p:spPr>
            <a:xfrm>
              <a:off x="0" y="0"/>
              <a:ext cx="11287760" cy="6350000"/>
            </a:xfrm>
            <a:custGeom>
              <a:avLst/>
              <a:gdLst/>
              <a:ahLst/>
              <a:cxnLst/>
              <a:rect l="l" t="t" r="r" b="b"/>
              <a:pathLst>
                <a:path w="11287760" h="635000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5">
                <a:alphaModFix amt="65000"/>
              </a:blip>
              <a:stretch>
                <a:fillRect l="-16125" r="-16125"/>
              </a:stretch>
            </a:blipFill>
          </p:spPr>
        </p:sp>
      </p:grpSp>
      <p:sp>
        <p:nvSpPr>
          <p:cNvPr id="11" name="Freeform 11"/>
          <p:cNvSpPr/>
          <p:nvPr/>
        </p:nvSpPr>
        <p:spPr>
          <a:xfrm>
            <a:off x="12924060" y="9846926"/>
            <a:ext cx="2799147" cy="440074"/>
          </a:xfrm>
          <a:custGeom>
            <a:avLst/>
            <a:gdLst/>
            <a:ahLst/>
            <a:cxnLst/>
            <a:rect l="l" t="t" r="r" b="b"/>
            <a:pathLst>
              <a:path w="2799147" h="440074">
                <a:moveTo>
                  <a:pt x="0" y="0"/>
                </a:moveTo>
                <a:lnTo>
                  <a:pt x="2799146" y="0"/>
                </a:lnTo>
                <a:lnTo>
                  <a:pt x="2799146" y="440074"/>
                </a:lnTo>
                <a:lnTo>
                  <a:pt x="0" y="440074"/>
                </a:lnTo>
                <a:lnTo>
                  <a:pt x="0" y="0"/>
                </a:lnTo>
                <a:close/>
              </a:path>
            </a:pathLst>
          </a:custGeom>
          <a:blipFill>
            <a:blip r:embed="rId2"/>
            <a:stretch>
              <a:fillRect t="-25622"/>
            </a:stretch>
          </a:blipFill>
        </p:spPr>
      </p:sp>
      <p:grpSp>
        <p:nvGrpSpPr>
          <p:cNvPr id="12" name="Group 12"/>
          <p:cNvGrpSpPr/>
          <p:nvPr/>
        </p:nvGrpSpPr>
        <p:grpSpPr>
          <a:xfrm>
            <a:off x="12924060" y="7191421"/>
            <a:ext cx="2799147" cy="2799147"/>
            <a:chOff x="0" y="0"/>
            <a:chExt cx="6350000" cy="6350000"/>
          </a:xfrm>
        </p:grpSpPr>
        <p:sp>
          <p:nvSpPr>
            <p:cNvPr id="13" name="Freeform 13"/>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6"/>
              <a:stretch>
                <a:fillRect t="-14912" b="-14912"/>
              </a:stretch>
            </a:blipFill>
          </p:spPr>
        </p:sp>
      </p:grpSp>
      <p:sp>
        <p:nvSpPr>
          <p:cNvPr id="14" name="Freeform 14"/>
          <p:cNvSpPr/>
          <p:nvPr/>
        </p:nvSpPr>
        <p:spPr>
          <a:xfrm>
            <a:off x="12924060" y="6382896"/>
            <a:ext cx="2799147" cy="440074"/>
          </a:xfrm>
          <a:custGeom>
            <a:avLst/>
            <a:gdLst/>
            <a:ahLst/>
            <a:cxnLst/>
            <a:rect l="l" t="t" r="r" b="b"/>
            <a:pathLst>
              <a:path w="2799147" h="440074">
                <a:moveTo>
                  <a:pt x="0" y="0"/>
                </a:moveTo>
                <a:lnTo>
                  <a:pt x="2799146" y="0"/>
                </a:lnTo>
                <a:lnTo>
                  <a:pt x="2799146" y="440074"/>
                </a:lnTo>
                <a:lnTo>
                  <a:pt x="0" y="440074"/>
                </a:lnTo>
                <a:lnTo>
                  <a:pt x="0" y="0"/>
                </a:lnTo>
                <a:close/>
              </a:path>
            </a:pathLst>
          </a:custGeom>
          <a:blipFill>
            <a:blip r:embed="rId2"/>
            <a:stretch>
              <a:fillRect t="-25622"/>
            </a:stretch>
          </a:blipFill>
        </p:spPr>
      </p:sp>
      <p:grpSp>
        <p:nvGrpSpPr>
          <p:cNvPr id="15" name="Group 15"/>
          <p:cNvGrpSpPr/>
          <p:nvPr/>
        </p:nvGrpSpPr>
        <p:grpSpPr>
          <a:xfrm>
            <a:off x="12924060" y="3727391"/>
            <a:ext cx="2799147" cy="2799147"/>
            <a:chOff x="0" y="0"/>
            <a:chExt cx="6350000" cy="6350000"/>
          </a:xfrm>
        </p:grpSpPr>
        <p:sp>
          <p:nvSpPr>
            <p:cNvPr id="16" name="Freeform 16"/>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7"/>
              <a:stretch>
                <a:fillRect t="-494" b="-494"/>
              </a:stretch>
            </a:blipFill>
          </p:spPr>
        </p:sp>
      </p:grpSp>
      <p:sp>
        <p:nvSpPr>
          <p:cNvPr id="17" name="Freeform 17"/>
          <p:cNvSpPr/>
          <p:nvPr/>
        </p:nvSpPr>
        <p:spPr>
          <a:xfrm>
            <a:off x="12924060" y="2915843"/>
            <a:ext cx="2799147" cy="440074"/>
          </a:xfrm>
          <a:custGeom>
            <a:avLst/>
            <a:gdLst/>
            <a:ahLst/>
            <a:cxnLst/>
            <a:rect l="l" t="t" r="r" b="b"/>
            <a:pathLst>
              <a:path w="2799147" h="440074">
                <a:moveTo>
                  <a:pt x="0" y="0"/>
                </a:moveTo>
                <a:lnTo>
                  <a:pt x="2799146" y="0"/>
                </a:lnTo>
                <a:lnTo>
                  <a:pt x="2799146" y="440073"/>
                </a:lnTo>
                <a:lnTo>
                  <a:pt x="0" y="440073"/>
                </a:lnTo>
                <a:lnTo>
                  <a:pt x="0" y="0"/>
                </a:lnTo>
                <a:close/>
              </a:path>
            </a:pathLst>
          </a:custGeom>
          <a:blipFill>
            <a:blip r:embed="rId2"/>
            <a:stretch>
              <a:fillRect t="-25622"/>
            </a:stretch>
          </a:blipFill>
        </p:spPr>
      </p:sp>
      <p:grpSp>
        <p:nvGrpSpPr>
          <p:cNvPr id="18" name="Group 18"/>
          <p:cNvGrpSpPr/>
          <p:nvPr/>
        </p:nvGrpSpPr>
        <p:grpSpPr>
          <a:xfrm>
            <a:off x="12924060" y="260338"/>
            <a:ext cx="2799147" cy="2799147"/>
            <a:chOff x="0" y="0"/>
            <a:chExt cx="6350000" cy="6350000"/>
          </a:xfrm>
        </p:grpSpPr>
        <p:sp>
          <p:nvSpPr>
            <p:cNvPr id="19" name="Freeform 19"/>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8"/>
              <a:stretch>
                <a:fillRect t="-15959" b="-15959"/>
              </a:stretch>
            </a:blipFill>
          </p:spPr>
        </p:sp>
      </p:grpSp>
      <p:sp>
        <p:nvSpPr>
          <p:cNvPr id="20" name="Freeform 20"/>
          <p:cNvSpPr/>
          <p:nvPr/>
        </p:nvSpPr>
        <p:spPr>
          <a:xfrm>
            <a:off x="16189931" y="7929174"/>
            <a:ext cx="2799147" cy="440074"/>
          </a:xfrm>
          <a:custGeom>
            <a:avLst/>
            <a:gdLst/>
            <a:ahLst/>
            <a:cxnLst/>
            <a:rect l="l" t="t" r="r" b="b"/>
            <a:pathLst>
              <a:path w="2799147" h="440074">
                <a:moveTo>
                  <a:pt x="0" y="0"/>
                </a:moveTo>
                <a:lnTo>
                  <a:pt x="2799147" y="0"/>
                </a:lnTo>
                <a:lnTo>
                  <a:pt x="2799147" y="440073"/>
                </a:lnTo>
                <a:lnTo>
                  <a:pt x="0" y="440073"/>
                </a:lnTo>
                <a:lnTo>
                  <a:pt x="0" y="0"/>
                </a:lnTo>
                <a:close/>
              </a:path>
            </a:pathLst>
          </a:custGeom>
          <a:blipFill>
            <a:blip r:embed="rId2"/>
            <a:stretch>
              <a:fillRect t="-25622"/>
            </a:stretch>
          </a:blipFill>
        </p:spPr>
      </p:sp>
      <p:grpSp>
        <p:nvGrpSpPr>
          <p:cNvPr id="21" name="Group 21"/>
          <p:cNvGrpSpPr/>
          <p:nvPr/>
        </p:nvGrpSpPr>
        <p:grpSpPr>
          <a:xfrm>
            <a:off x="16189931" y="5273669"/>
            <a:ext cx="2799147" cy="2799147"/>
            <a:chOff x="0" y="0"/>
            <a:chExt cx="6350000" cy="6350000"/>
          </a:xfrm>
        </p:grpSpPr>
        <p:sp>
          <p:nvSpPr>
            <p:cNvPr id="22" name="Freeform 22"/>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9"/>
              <a:stretch>
                <a:fillRect t="-18189" b="-18189"/>
              </a:stretch>
            </a:blipFill>
          </p:spPr>
        </p:sp>
      </p:grpSp>
      <p:sp>
        <p:nvSpPr>
          <p:cNvPr id="23" name="Freeform 23"/>
          <p:cNvSpPr/>
          <p:nvPr/>
        </p:nvSpPr>
        <p:spPr>
          <a:xfrm>
            <a:off x="16189931" y="4465144"/>
            <a:ext cx="2799147" cy="440074"/>
          </a:xfrm>
          <a:custGeom>
            <a:avLst/>
            <a:gdLst/>
            <a:ahLst/>
            <a:cxnLst/>
            <a:rect l="l" t="t" r="r" b="b"/>
            <a:pathLst>
              <a:path w="2799147" h="440074">
                <a:moveTo>
                  <a:pt x="0" y="0"/>
                </a:moveTo>
                <a:lnTo>
                  <a:pt x="2799147" y="0"/>
                </a:lnTo>
                <a:lnTo>
                  <a:pt x="2799147" y="440073"/>
                </a:lnTo>
                <a:lnTo>
                  <a:pt x="0" y="440073"/>
                </a:lnTo>
                <a:lnTo>
                  <a:pt x="0" y="0"/>
                </a:lnTo>
                <a:close/>
              </a:path>
            </a:pathLst>
          </a:custGeom>
          <a:blipFill>
            <a:blip r:embed="rId2"/>
            <a:stretch>
              <a:fillRect t="-25622"/>
            </a:stretch>
          </a:blipFill>
        </p:spPr>
      </p:sp>
      <p:grpSp>
        <p:nvGrpSpPr>
          <p:cNvPr id="24" name="Group 24"/>
          <p:cNvGrpSpPr/>
          <p:nvPr/>
        </p:nvGrpSpPr>
        <p:grpSpPr>
          <a:xfrm>
            <a:off x="16189931" y="1809639"/>
            <a:ext cx="2799147" cy="2799147"/>
            <a:chOff x="0" y="0"/>
            <a:chExt cx="6350000" cy="6350000"/>
          </a:xfrm>
        </p:grpSpPr>
        <p:sp>
          <p:nvSpPr>
            <p:cNvPr id="25" name="Freeform 25"/>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10"/>
              <a:stretch>
                <a:fillRect l="-9" r="-9"/>
              </a:stretch>
            </a:blipFill>
          </p:spPr>
        </p:sp>
      </p:grpSp>
      <p:sp>
        <p:nvSpPr>
          <p:cNvPr id="26" name="Freeform 26"/>
          <p:cNvSpPr/>
          <p:nvPr/>
        </p:nvSpPr>
        <p:spPr>
          <a:xfrm>
            <a:off x="16189931" y="998090"/>
            <a:ext cx="2799147" cy="440074"/>
          </a:xfrm>
          <a:custGeom>
            <a:avLst/>
            <a:gdLst/>
            <a:ahLst/>
            <a:cxnLst/>
            <a:rect l="l" t="t" r="r" b="b"/>
            <a:pathLst>
              <a:path w="2799147" h="440074">
                <a:moveTo>
                  <a:pt x="0" y="0"/>
                </a:moveTo>
                <a:lnTo>
                  <a:pt x="2799147" y="0"/>
                </a:lnTo>
                <a:lnTo>
                  <a:pt x="2799147" y="440074"/>
                </a:lnTo>
                <a:lnTo>
                  <a:pt x="0" y="440074"/>
                </a:lnTo>
                <a:lnTo>
                  <a:pt x="0" y="0"/>
                </a:lnTo>
                <a:close/>
              </a:path>
            </a:pathLst>
          </a:custGeom>
          <a:blipFill>
            <a:blip r:embed="rId2"/>
            <a:stretch>
              <a:fillRect t="-25622"/>
            </a:stretch>
          </a:blipFill>
        </p:spPr>
      </p:sp>
      <p:grpSp>
        <p:nvGrpSpPr>
          <p:cNvPr id="27" name="Group 27"/>
          <p:cNvGrpSpPr/>
          <p:nvPr/>
        </p:nvGrpSpPr>
        <p:grpSpPr>
          <a:xfrm>
            <a:off x="16189931" y="-1657415"/>
            <a:ext cx="2799147" cy="2799147"/>
            <a:chOff x="0" y="0"/>
            <a:chExt cx="6350000" cy="6350000"/>
          </a:xfrm>
        </p:grpSpPr>
        <p:sp>
          <p:nvSpPr>
            <p:cNvPr id="28" name="Freeform 28"/>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11"/>
              <a:stretch>
                <a:fillRect t="-23822" b="-23822"/>
              </a:stretch>
            </a:blipFill>
          </p:spPr>
        </p:sp>
      </p:grpSp>
      <p:grpSp>
        <p:nvGrpSpPr>
          <p:cNvPr id="29" name="Group 29"/>
          <p:cNvGrpSpPr/>
          <p:nvPr/>
        </p:nvGrpSpPr>
        <p:grpSpPr>
          <a:xfrm>
            <a:off x="16189931" y="8703201"/>
            <a:ext cx="2799147" cy="2799147"/>
            <a:chOff x="0" y="0"/>
            <a:chExt cx="6350000" cy="6350000"/>
          </a:xfrm>
        </p:grpSpPr>
        <p:sp>
          <p:nvSpPr>
            <p:cNvPr id="30" name="Freeform 30"/>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12"/>
              <a:stretch>
                <a:fillRect t="-7057" b="-7057"/>
              </a:stretch>
            </a:blipFill>
          </p:spPr>
        </p:sp>
      </p:grpSp>
      <p:sp>
        <p:nvSpPr>
          <p:cNvPr id="31" name="Freeform 31"/>
          <p:cNvSpPr/>
          <p:nvPr/>
        </p:nvSpPr>
        <p:spPr>
          <a:xfrm>
            <a:off x="5012690" y="1579392"/>
            <a:ext cx="1245837" cy="985530"/>
          </a:xfrm>
          <a:custGeom>
            <a:avLst/>
            <a:gdLst/>
            <a:ahLst/>
            <a:cxnLst/>
            <a:rect l="l" t="t" r="r" b="b"/>
            <a:pathLst>
              <a:path w="1245837" h="985530">
                <a:moveTo>
                  <a:pt x="0" y="0"/>
                </a:moveTo>
                <a:lnTo>
                  <a:pt x="1245837" y="0"/>
                </a:lnTo>
                <a:lnTo>
                  <a:pt x="1245837" y="985531"/>
                </a:lnTo>
                <a:lnTo>
                  <a:pt x="0" y="985531"/>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
        <p:nvSpPr>
          <p:cNvPr id="32" name="TextBox 32"/>
          <p:cNvSpPr txBox="1"/>
          <p:nvPr/>
        </p:nvSpPr>
        <p:spPr>
          <a:xfrm>
            <a:off x="2521025" y="4635815"/>
            <a:ext cx="6229167" cy="1920450"/>
          </a:xfrm>
          <a:prstGeom prst="rect">
            <a:avLst/>
          </a:prstGeom>
        </p:spPr>
        <p:txBody>
          <a:bodyPr lIns="0" tIns="0" rIns="0" bIns="0" rtlCol="0" anchor="t">
            <a:spAutoFit/>
          </a:bodyPr>
          <a:lstStyle/>
          <a:p>
            <a:pPr marL="0" lvl="0" indent="0" algn="ctr">
              <a:lnSpc>
                <a:spcPts val="7692"/>
              </a:lnSpc>
              <a:spcBef>
                <a:spcPct val="0"/>
              </a:spcBef>
            </a:pPr>
            <a:r>
              <a:rPr lang="en-US" sz="5574" b="1" u="none" strike="noStrike"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chivo Black"/>
              </a:rPr>
              <a:t>THANK'S FOR WATCHING</a:t>
            </a:r>
          </a:p>
        </p:txBody>
      </p:sp>
      <p:sp>
        <p:nvSpPr>
          <p:cNvPr id="33" name="TextBox 33"/>
          <p:cNvSpPr txBox="1"/>
          <p:nvPr/>
        </p:nvSpPr>
        <p:spPr>
          <a:xfrm>
            <a:off x="4419761" y="2659629"/>
            <a:ext cx="2431696" cy="432426"/>
          </a:xfrm>
          <a:prstGeom prst="rect">
            <a:avLst/>
          </a:prstGeom>
        </p:spPr>
        <p:txBody>
          <a:bodyPr lIns="0" tIns="0" rIns="0" bIns="0" rtlCol="0" anchor="t">
            <a:spAutoFit/>
          </a:bodyPr>
          <a:lstStyle/>
          <a:p>
            <a:pPr algn="ctr">
              <a:lnSpc>
                <a:spcPts val="3692"/>
              </a:lnSpc>
            </a:pPr>
            <a:r>
              <a:rPr lang="en-US" sz="3077" spc="-61" dirty="0">
                <a:solidFill>
                  <a:srgbClr val="040506"/>
                </a:solidFill>
                <a:latin typeface="Montserrat Classic Bold"/>
              </a:rPr>
              <a:t>TEAM 15</a:t>
            </a:r>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rot="5400000">
            <a:off x="8599743" y="-1602404"/>
            <a:ext cx="1088513" cy="18288000"/>
            <a:chOff x="0" y="0"/>
            <a:chExt cx="286687" cy="4816593"/>
          </a:xfrm>
        </p:grpSpPr>
        <p:sp>
          <p:nvSpPr>
            <p:cNvPr id="4" name="Freeform 4"/>
            <p:cNvSpPr/>
            <p:nvPr/>
          </p:nvSpPr>
          <p:spPr>
            <a:xfrm>
              <a:off x="0" y="0"/>
              <a:ext cx="286687" cy="4816592"/>
            </a:xfrm>
            <a:custGeom>
              <a:avLst/>
              <a:gdLst/>
              <a:ahLst/>
              <a:cxnLst/>
              <a:rect l="l" t="t" r="r" b="b"/>
              <a:pathLst>
                <a:path w="286687" h="4816592">
                  <a:moveTo>
                    <a:pt x="0" y="0"/>
                  </a:moveTo>
                  <a:lnTo>
                    <a:pt x="286687" y="0"/>
                  </a:lnTo>
                  <a:lnTo>
                    <a:pt x="286687" y="4816592"/>
                  </a:lnTo>
                  <a:lnTo>
                    <a:pt x="0" y="4816592"/>
                  </a:lnTo>
                  <a:close/>
                </a:path>
              </a:pathLst>
            </a:custGeom>
            <a:gradFill rotWithShape="1">
              <a:gsLst>
                <a:gs pos="0">
                  <a:srgbClr val="696969">
                    <a:alpha val="72000"/>
                  </a:srgbClr>
                </a:gs>
                <a:gs pos="33333">
                  <a:srgbClr val="B4B4B4">
                    <a:alpha val="82500"/>
                  </a:srgbClr>
                </a:gs>
                <a:gs pos="66667">
                  <a:srgbClr val="EEEEEE">
                    <a:alpha val="70500"/>
                  </a:srgbClr>
                </a:gs>
                <a:gs pos="100000">
                  <a:srgbClr val="FBFBFB">
                    <a:alpha val="22000"/>
                  </a:srgbClr>
                </a:gs>
              </a:gsLst>
              <a:lin ang="0"/>
            </a:gradFill>
            <a:ln cap="sq">
              <a:noFill/>
              <a:prstDash val="solid"/>
              <a:miter/>
            </a:ln>
          </p:spPr>
        </p:sp>
        <p:sp>
          <p:nvSpPr>
            <p:cNvPr id="5" name="TextBox 5"/>
            <p:cNvSpPr txBox="1"/>
            <p:nvPr/>
          </p:nvSpPr>
          <p:spPr>
            <a:xfrm>
              <a:off x="0" y="-19050"/>
              <a:ext cx="286687" cy="4835643"/>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17900" y="0"/>
            <a:ext cx="18270100" cy="4165455"/>
          </a:xfrm>
          <a:custGeom>
            <a:avLst/>
            <a:gdLst/>
            <a:ahLst/>
            <a:cxnLst/>
            <a:rect l="l" t="t" r="r" b="b"/>
            <a:pathLst>
              <a:path w="18270100" h="4165455">
                <a:moveTo>
                  <a:pt x="0" y="0"/>
                </a:moveTo>
                <a:lnTo>
                  <a:pt x="18270100" y="0"/>
                </a:lnTo>
                <a:lnTo>
                  <a:pt x="18270100" y="4165455"/>
                </a:lnTo>
                <a:lnTo>
                  <a:pt x="0" y="4165455"/>
                </a:lnTo>
                <a:lnTo>
                  <a:pt x="0" y="0"/>
                </a:lnTo>
                <a:close/>
              </a:path>
            </a:pathLst>
          </a:custGeom>
          <a:blipFill>
            <a:blip r:embed="rId3"/>
            <a:stretch>
              <a:fillRect t="-90524" b="-101973"/>
            </a:stretch>
          </a:blipFill>
        </p:spPr>
      </p:sp>
      <p:sp>
        <p:nvSpPr>
          <p:cNvPr id="7" name="TextBox 7"/>
          <p:cNvSpPr txBox="1"/>
          <p:nvPr/>
        </p:nvSpPr>
        <p:spPr>
          <a:xfrm>
            <a:off x="3371377" y="1196476"/>
            <a:ext cx="11014835" cy="2115964"/>
          </a:xfrm>
          <a:prstGeom prst="rect">
            <a:avLst/>
          </a:prstGeom>
        </p:spPr>
        <p:txBody>
          <a:bodyPr lIns="0" tIns="0" rIns="0" bIns="0" rtlCol="0" anchor="t">
            <a:spAutoFit/>
          </a:bodyPr>
          <a:lstStyle/>
          <a:p>
            <a:pPr marL="0" lvl="0" indent="0" algn="ctr">
              <a:lnSpc>
                <a:spcPts val="16549"/>
              </a:lnSpc>
              <a:spcBef>
                <a:spcPct val="0"/>
              </a:spcBef>
            </a:pPr>
            <a:r>
              <a:rPr lang="en-US" sz="11992" b="1" strike="noStrike" dirty="0">
                <a:ln w="13462">
                  <a:solidFill>
                    <a:schemeClr val="bg1"/>
                  </a:solidFill>
                  <a:prstDash val="solid"/>
                </a:ln>
                <a:solidFill>
                  <a:schemeClr val="tx1">
                    <a:lumMod val="85000"/>
                    <a:lumOff val="15000"/>
                  </a:schemeClr>
                </a:solidFill>
                <a:effectLst>
                  <a:glow rad="101600">
                    <a:schemeClr val="accent1">
                      <a:satMod val="175000"/>
                      <a:alpha val="40000"/>
                    </a:schemeClr>
                  </a:glow>
                  <a:outerShdw dist="38100" dir="2700000" algn="bl" rotWithShape="0">
                    <a:schemeClr val="accent5"/>
                  </a:outerShdw>
                </a:effectLst>
                <a:latin typeface="Baloo Bhai"/>
              </a:rPr>
              <a:t>CONTENT</a:t>
            </a:r>
          </a:p>
        </p:txBody>
      </p:sp>
      <p:sp>
        <p:nvSpPr>
          <p:cNvPr id="8" name="TextBox 8"/>
          <p:cNvSpPr txBox="1"/>
          <p:nvPr/>
        </p:nvSpPr>
        <p:spPr>
          <a:xfrm>
            <a:off x="3310678" y="4584294"/>
            <a:ext cx="1840320" cy="1048770"/>
          </a:xfrm>
          <a:prstGeom prst="rect">
            <a:avLst/>
          </a:prstGeom>
        </p:spPr>
        <p:txBody>
          <a:bodyPr lIns="0" tIns="0" rIns="0" bIns="0" rtlCol="0" anchor="t">
            <a:spAutoFit/>
          </a:bodyPr>
          <a:lstStyle/>
          <a:p>
            <a:pPr marL="0" lvl="0" indent="0" algn="ctr">
              <a:lnSpc>
                <a:spcPts val="8627"/>
              </a:lnSpc>
              <a:spcBef>
                <a:spcPct val="0"/>
              </a:spcBef>
            </a:pPr>
            <a:r>
              <a:rPr lang="en-US" sz="6251" u="none" strike="noStrike" spc="331">
                <a:solidFill>
                  <a:srgbClr val="231F20"/>
                </a:solidFill>
                <a:latin typeface="Montserrat Classic Bold"/>
              </a:rPr>
              <a:t>01</a:t>
            </a:r>
          </a:p>
        </p:txBody>
      </p:sp>
      <p:sp>
        <p:nvSpPr>
          <p:cNvPr id="9" name="TextBox 9"/>
          <p:cNvSpPr txBox="1"/>
          <p:nvPr/>
        </p:nvSpPr>
        <p:spPr>
          <a:xfrm>
            <a:off x="6135374" y="5821002"/>
            <a:ext cx="2743420" cy="461601"/>
          </a:xfrm>
          <a:prstGeom prst="rect">
            <a:avLst/>
          </a:prstGeom>
        </p:spPr>
        <p:txBody>
          <a:bodyPr lIns="0" tIns="0" rIns="0" bIns="0" rtlCol="0" anchor="t">
            <a:spAutoFit/>
          </a:bodyPr>
          <a:lstStyle/>
          <a:p>
            <a:pPr algn="ctr">
              <a:lnSpc>
                <a:spcPts val="3759"/>
              </a:lnSpc>
            </a:pPr>
            <a:r>
              <a:rPr lang="en-US" sz="2724" spc="266">
                <a:solidFill>
                  <a:srgbClr val="231F20"/>
                </a:solidFill>
                <a:latin typeface="Montserrat Light"/>
              </a:rPr>
              <a:t>Giới thiệu</a:t>
            </a:r>
          </a:p>
        </p:txBody>
      </p:sp>
      <p:sp>
        <p:nvSpPr>
          <p:cNvPr id="10" name="TextBox 10"/>
          <p:cNvSpPr txBox="1"/>
          <p:nvPr/>
        </p:nvSpPr>
        <p:spPr>
          <a:xfrm>
            <a:off x="6586924" y="4584294"/>
            <a:ext cx="1840320" cy="1048770"/>
          </a:xfrm>
          <a:prstGeom prst="rect">
            <a:avLst/>
          </a:prstGeom>
        </p:spPr>
        <p:txBody>
          <a:bodyPr lIns="0" tIns="0" rIns="0" bIns="0" rtlCol="0" anchor="t">
            <a:spAutoFit/>
          </a:bodyPr>
          <a:lstStyle/>
          <a:p>
            <a:pPr marL="0" lvl="0" indent="0" algn="ctr">
              <a:lnSpc>
                <a:spcPts val="8627"/>
              </a:lnSpc>
              <a:spcBef>
                <a:spcPct val="0"/>
              </a:spcBef>
            </a:pPr>
            <a:r>
              <a:rPr lang="en-US" sz="6251" spc="331">
                <a:solidFill>
                  <a:srgbClr val="231F20"/>
                </a:solidFill>
                <a:latin typeface="Montserrat Classic Bold"/>
              </a:rPr>
              <a:t>02</a:t>
            </a:r>
          </a:p>
        </p:txBody>
      </p:sp>
      <p:sp>
        <p:nvSpPr>
          <p:cNvPr id="11" name="TextBox 11"/>
          <p:cNvSpPr txBox="1"/>
          <p:nvPr/>
        </p:nvSpPr>
        <p:spPr>
          <a:xfrm>
            <a:off x="2859128" y="5808306"/>
            <a:ext cx="2743420" cy="461601"/>
          </a:xfrm>
          <a:prstGeom prst="rect">
            <a:avLst/>
          </a:prstGeom>
        </p:spPr>
        <p:txBody>
          <a:bodyPr lIns="0" tIns="0" rIns="0" bIns="0" rtlCol="0" anchor="t">
            <a:spAutoFit/>
          </a:bodyPr>
          <a:lstStyle/>
          <a:p>
            <a:pPr algn="ctr">
              <a:lnSpc>
                <a:spcPts val="3759"/>
              </a:lnSpc>
            </a:pPr>
            <a:r>
              <a:rPr lang="en-US" sz="2724" spc="266">
                <a:solidFill>
                  <a:srgbClr val="231F20"/>
                </a:solidFill>
                <a:latin typeface="Montserrat Light"/>
              </a:rPr>
              <a:t>Mục tiêu</a:t>
            </a:r>
          </a:p>
        </p:txBody>
      </p:sp>
      <p:sp>
        <p:nvSpPr>
          <p:cNvPr id="12" name="TextBox 12"/>
          <p:cNvSpPr txBox="1"/>
          <p:nvPr/>
        </p:nvSpPr>
        <p:spPr>
          <a:xfrm>
            <a:off x="9863170" y="4540461"/>
            <a:ext cx="1840320" cy="1048770"/>
          </a:xfrm>
          <a:prstGeom prst="rect">
            <a:avLst/>
          </a:prstGeom>
        </p:spPr>
        <p:txBody>
          <a:bodyPr lIns="0" tIns="0" rIns="0" bIns="0" rtlCol="0" anchor="t">
            <a:spAutoFit/>
          </a:bodyPr>
          <a:lstStyle/>
          <a:p>
            <a:pPr marL="0" lvl="0" indent="0" algn="ctr">
              <a:lnSpc>
                <a:spcPts val="8627"/>
              </a:lnSpc>
              <a:spcBef>
                <a:spcPct val="0"/>
              </a:spcBef>
            </a:pPr>
            <a:r>
              <a:rPr lang="en-US" sz="6251" spc="331">
                <a:solidFill>
                  <a:srgbClr val="231F20"/>
                </a:solidFill>
                <a:latin typeface="Montserrat Classic Bold"/>
              </a:rPr>
              <a:t>03</a:t>
            </a:r>
          </a:p>
        </p:txBody>
      </p:sp>
      <p:sp>
        <p:nvSpPr>
          <p:cNvPr id="13" name="TextBox 13"/>
          <p:cNvSpPr txBox="1"/>
          <p:nvPr/>
        </p:nvSpPr>
        <p:spPr>
          <a:xfrm>
            <a:off x="9411619" y="5570181"/>
            <a:ext cx="2957734" cy="937851"/>
          </a:xfrm>
          <a:prstGeom prst="rect">
            <a:avLst/>
          </a:prstGeom>
        </p:spPr>
        <p:txBody>
          <a:bodyPr lIns="0" tIns="0" rIns="0" bIns="0" rtlCol="0" anchor="t">
            <a:spAutoFit/>
          </a:bodyPr>
          <a:lstStyle/>
          <a:p>
            <a:pPr algn="ctr">
              <a:lnSpc>
                <a:spcPts val="3759"/>
              </a:lnSpc>
            </a:pPr>
            <a:r>
              <a:rPr lang="en-US" sz="2724" spc="266" dirty="0" err="1">
                <a:solidFill>
                  <a:srgbClr val="231F20"/>
                </a:solidFill>
                <a:latin typeface="Montserrat Light"/>
              </a:rPr>
              <a:t>Các</a:t>
            </a:r>
            <a:r>
              <a:rPr lang="en-US" sz="2724" spc="266" dirty="0">
                <a:solidFill>
                  <a:srgbClr val="231F20"/>
                </a:solidFill>
                <a:latin typeface="Montserrat Light"/>
              </a:rPr>
              <a:t> </a:t>
            </a:r>
            <a:r>
              <a:rPr lang="en-US" sz="2724" spc="266" dirty="0" err="1">
                <a:solidFill>
                  <a:srgbClr val="231F20"/>
                </a:solidFill>
                <a:latin typeface="Montserrat Light"/>
              </a:rPr>
              <a:t>công</a:t>
            </a:r>
            <a:r>
              <a:rPr lang="en-US" sz="2724" spc="266" dirty="0">
                <a:solidFill>
                  <a:srgbClr val="231F20"/>
                </a:solidFill>
                <a:latin typeface="Montserrat Light"/>
              </a:rPr>
              <a:t> </a:t>
            </a:r>
            <a:r>
              <a:rPr lang="en-US" sz="2724" spc="266" dirty="0" err="1">
                <a:solidFill>
                  <a:srgbClr val="231F20"/>
                </a:solidFill>
                <a:latin typeface="Montserrat Light"/>
              </a:rPr>
              <a:t>nghệ</a:t>
            </a:r>
            <a:r>
              <a:rPr lang="en-US" sz="2724" spc="266" dirty="0">
                <a:solidFill>
                  <a:srgbClr val="231F20"/>
                </a:solidFill>
                <a:latin typeface="Montserrat Light"/>
              </a:rPr>
              <a:t> </a:t>
            </a:r>
            <a:r>
              <a:rPr lang="en-US" sz="2724" spc="266" dirty="0" err="1">
                <a:solidFill>
                  <a:srgbClr val="231F20"/>
                </a:solidFill>
                <a:latin typeface="Montserrat Light"/>
              </a:rPr>
              <a:t>sử</a:t>
            </a:r>
            <a:r>
              <a:rPr lang="en-US" sz="2724" spc="266" dirty="0">
                <a:solidFill>
                  <a:srgbClr val="231F20"/>
                </a:solidFill>
                <a:latin typeface="Montserrat Light"/>
              </a:rPr>
              <a:t> </a:t>
            </a:r>
            <a:r>
              <a:rPr lang="en-US" sz="2724" spc="266" dirty="0" err="1">
                <a:solidFill>
                  <a:srgbClr val="231F20"/>
                </a:solidFill>
                <a:latin typeface="Montserrat Light"/>
              </a:rPr>
              <a:t>dụng</a:t>
            </a:r>
            <a:endParaRPr lang="en-US" sz="2724" spc="266" dirty="0">
              <a:solidFill>
                <a:srgbClr val="231F20"/>
              </a:solidFill>
              <a:latin typeface="Montserrat Light"/>
            </a:endParaRPr>
          </a:p>
        </p:txBody>
      </p:sp>
      <p:sp>
        <p:nvSpPr>
          <p:cNvPr id="14" name="TextBox 14"/>
          <p:cNvSpPr txBox="1"/>
          <p:nvPr/>
        </p:nvSpPr>
        <p:spPr>
          <a:xfrm>
            <a:off x="13137002" y="4584294"/>
            <a:ext cx="1840320" cy="1048770"/>
          </a:xfrm>
          <a:prstGeom prst="rect">
            <a:avLst/>
          </a:prstGeom>
        </p:spPr>
        <p:txBody>
          <a:bodyPr lIns="0" tIns="0" rIns="0" bIns="0" rtlCol="0" anchor="t">
            <a:spAutoFit/>
          </a:bodyPr>
          <a:lstStyle/>
          <a:p>
            <a:pPr marL="0" lvl="0" indent="0" algn="ctr">
              <a:lnSpc>
                <a:spcPts val="8627"/>
              </a:lnSpc>
              <a:spcBef>
                <a:spcPct val="0"/>
              </a:spcBef>
            </a:pPr>
            <a:r>
              <a:rPr lang="en-US" sz="6251" spc="331">
                <a:solidFill>
                  <a:srgbClr val="231F20"/>
                </a:solidFill>
                <a:latin typeface="Montserrat Classic Bold"/>
              </a:rPr>
              <a:t>04</a:t>
            </a:r>
          </a:p>
        </p:txBody>
      </p:sp>
      <p:sp>
        <p:nvSpPr>
          <p:cNvPr id="15" name="TextBox 15"/>
          <p:cNvSpPr txBox="1"/>
          <p:nvPr/>
        </p:nvSpPr>
        <p:spPr>
          <a:xfrm>
            <a:off x="12685452" y="5808306"/>
            <a:ext cx="2743420" cy="461601"/>
          </a:xfrm>
          <a:prstGeom prst="rect">
            <a:avLst/>
          </a:prstGeom>
        </p:spPr>
        <p:txBody>
          <a:bodyPr lIns="0" tIns="0" rIns="0" bIns="0" rtlCol="0" anchor="t">
            <a:spAutoFit/>
          </a:bodyPr>
          <a:lstStyle/>
          <a:p>
            <a:pPr algn="ctr">
              <a:lnSpc>
                <a:spcPts val="3759"/>
              </a:lnSpc>
            </a:pPr>
            <a:r>
              <a:rPr lang="en-US" sz="2724" spc="266">
                <a:solidFill>
                  <a:srgbClr val="231F20"/>
                </a:solidFill>
                <a:latin typeface="Montserrat Light"/>
              </a:rPr>
              <a:t>Demo</a:t>
            </a:r>
          </a:p>
        </p:txBody>
      </p:sp>
      <p:sp>
        <p:nvSpPr>
          <p:cNvPr id="16" name="TextBox 16"/>
          <p:cNvSpPr txBox="1"/>
          <p:nvPr/>
        </p:nvSpPr>
        <p:spPr>
          <a:xfrm>
            <a:off x="8223840" y="7586234"/>
            <a:ext cx="1840320" cy="1048770"/>
          </a:xfrm>
          <a:prstGeom prst="rect">
            <a:avLst/>
          </a:prstGeom>
        </p:spPr>
        <p:txBody>
          <a:bodyPr lIns="0" tIns="0" rIns="0" bIns="0" rtlCol="0" anchor="t">
            <a:spAutoFit/>
          </a:bodyPr>
          <a:lstStyle/>
          <a:p>
            <a:pPr marL="0" lvl="0" indent="0" algn="ctr">
              <a:lnSpc>
                <a:spcPts val="8627"/>
              </a:lnSpc>
              <a:spcBef>
                <a:spcPct val="0"/>
              </a:spcBef>
            </a:pPr>
            <a:r>
              <a:rPr lang="en-US" sz="6251" spc="331">
                <a:solidFill>
                  <a:srgbClr val="231F20"/>
                </a:solidFill>
                <a:latin typeface="Montserrat Classic Bold"/>
              </a:rPr>
              <a:t>05</a:t>
            </a:r>
          </a:p>
        </p:txBody>
      </p:sp>
      <p:sp>
        <p:nvSpPr>
          <p:cNvPr id="17" name="TextBox 17"/>
          <p:cNvSpPr txBox="1"/>
          <p:nvPr/>
        </p:nvSpPr>
        <p:spPr>
          <a:xfrm>
            <a:off x="7772290" y="8615954"/>
            <a:ext cx="2743420" cy="502369"/>
          </a:xfrm>
          <a:prstGeom prst="rect">
            <a:avLst/>
          </a:prstGeom>
        </p:spPr>
        <p:txBody>
          <a:bodyPr lIns="0" tIns="0" rIns="0" bIns="0" rtlCol="0" anchor="t">
            <a:spAutoFit/>
          </a:bodyPr>
          <a:lstStyle/>
          <a:p>
            <a:pPr algn="ctr">
              <a:lnSpc>
                <a:spcPts val="4173"/>
              </a:lnSpc>
            </a:pPr>
            <a:r>
              <a:rPr lang="en-US" sz="3024" spc="296">
                <a:solidFill>
                  <a:srgbClr val="231F20"/>
                </a:solidFill>
                <a:latin typeface="Montserrat Light"/>
              </a:rPr>
              <a:t>Tổng kết</a:t>
            </a: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5013836" y="1028700"/>
            <a:ext cx="19354610" cy="2258023"/>
            <a:chOff x="0" y="0"/>
            <a:chExt cx="1876002" cy="218865"/>
          </a:xfrm>
        </p:grpSpPr>
        <p:sp>
          <p:nvSpPr>
            <p:cNvPr id="4" name="Freeform 4"/>
            <p:cNvSpPr/>
            <p:nvPr/>
          </p:nvSpPr>
          <p:spPr>
            <a:xfrm>
              <a:off x="0" y="0"/>
              <a:ext cx="1876002" cy="218865"/>
            </a:xfrm>
            <a:custGeom>
              <a:avLst/>
              <a:gdLst/>
              <a:ahLst/>
              <a:cxnLst/>
              <a:rect l="l" t="t" r="r" b="b"/>
              <a:pathLst>
                <a:path w="1876002" h="218865">
                  <a:moveTo>
                    <a:pt x="1672802" y="0"/>
                  </a:moveTo>
                  <a:lnTo>
                    <a:pt x="0" y="0"/>
                  </a:lnTo>
                  <a:lnTo>
                    <a:pt x="203200" y="218865"/>
                  </a:lnTo>
                  <a:lnTo>
                    <a:pt x="1876002" y="218865"/>
                  </a:lnTo>
                  <a:lnTo>
                    <a:pt x="1672802" y="0"/>
                  </a:lnTo>
                  <a:close/>
                </a:path>
              </a:pathLst>
            </a:custGeom>
            <a:solidFill>
              <a:srgbClr val="010101"/>
            </a:solidFill>
            <a:ln cap="sq">
              <a:noFill/>
              <a:prstDash val="solid"/>
              <a:miter/>
            </a:ln>
          </p:spPr>
        </p:sp>
        <p:sp>
          <p:nvSpPr>
            <p:cNvPr id="5" name="TextBox 5"/>
            <p:cNvSpPr txBox="1"/>
            <p:nvPr/>
          </p:nvSpPr>
          <p:spPr>
            <a:xfrm>
              <a:off x="101600" y="-19050"/>
              <a:ext cx="1672802" cy="237915"/>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6" name="Group 6"/>
          <p:cNvGrpSpPr/>
          <p:nvPr/>
        </p:nvGrpSpPr>
        <p:grpSpPr>
          <a:xfrm>
            <a:off x="660625" y="3748622"/>
            <a:ext cx="736150" cy="636369"/>
            <a:chOff x="0" y="0"/>
            <a:chExt cx="193883" cy="167603"/>
          </a:xfrm>
        </p:grpSpPr>
        <p:sp>
          <p:nvSpPr>
            <p:cNvPr id="7" name="Freeform 7"/>
            <p:cNvSpPr/>
            <p:nvPr/>
          </p:nvSpPr>
          <p:spPr>
            <a:xfrm>
              <a:off x="0" y="0"/>
              <a:ext cx="193883" cy="167603"/>
            </a:xfrm>
            <a:custGeom>
              <a:avLst/>
              <a:gdLst/>
              <a:ahLst/>
              <a:cxnLst/>
              <a:rect l="l" t="t" r="r" b="b"/>
              <a:pathLst>
                <a:path w="193883" h="167603">
                  <a:moveTo>
                    <a:pt x="83802" y="0"/>
                  </a:moveTo>
                  <a:lnTo>
                    <a:pt x="110081" y="0"/>
                  </a:lnTo>
                  <a:cubicBezTo>
                    <a:pt x="156364" y="0"/>
                    <a:pt x="193883" y="37519"/>
                    <a:pt x="193883" y="83802"/>
                  </a:cubicBezTo>
                  <a:lnTo>
                    <a:pt x="193883" y="83802"/>
                  </a:lnTo>
                  <a:cubicBezTo>
                    <a:pt x="193883" y="130084"/>
                    <a:pt x="156364" y="167603"/>
                    <a:pt x="110081" y="167603"/>
                  </a:cubicBezTo>
                  <a:lnTo>
                    <a:pt x="83802" y="167603"/>
                  </a:lnTo>
                  <a:cubicBezTo>
                    <a:pt x="37519" y="167603"/>
                    <a:pt x="0" y="130084"/>
                    <a:pt x="0" y="83802"/>
                  </a:cubicBezTo>
                  <a:lnTo>
                    <a:pt x="0" y="83802"/>
                  </a:lnTo>
                  <a:cubicBezTo>
                    <a:pt x="0" y="37519"/>
                    <a:pt x="37519" y="0"/>
                    <a:pt x="83802" y="0"/>
                  </a:cubicBezTo>
                  <a:close/>
                </a:path>
              </a:pathLst>
            </a:custGeom>
            <a:solidFill>
              <a:srgbClr val="1A1A1A"/>
            </a:solidFill>
          </p:spPr>
        </p:sp>
        <p:sp>
          <p:nvSpPr>
            <p:cNvPr id="8" name="TextBox 8"/>
            <p:cNvSpPr txBox="1"/>
            <p:nvPr/>
          </p:nvSpPr>
          <p:spPr>
            <a:xfrm>
              <a:off x="0" y="-66675"/>
              <a:ext cx="193883" cy="234278"/>
            </a:xfrm>
            <a:prstGeom prst="rect">
              <a:avLst/>
            </a:prstGeom>
          </p:spPr>
          <p:txBody>
            <a:bodyPr lIns="50800" tIns="50800" rIns="50800" bIns="50800" rtlCol="0" anchor="t"/>
            <a:lstStyle/>
            <a:p>
              <a:pPr marL="0" lvl="0" indent="0" algn="ctr">
                <a:lnSpc>
                  <a:spcPts val="4114"/>
                </a:lnSpc>
                <a:spcBef>
                  <a:spcPct val="0"/>
                </a:spcBef>
              </a:pPr>
              <a:r>
                <a:rPr lang="en-US" sz="2981" spc="29">
                  <a:solidFill>
                    <a:srgbClr val="FFFFFF"/>
                  </a:solidFill>
                  <a:latin typeface="Montserrat Classic Bold"/>
                </a:rPr>
                <a:t>01</a:t>
              </a:r>
            </a:p>
          </p:txBody>
        </p:sp>
      </p:grpSp>
      <p:sp>
        <p:nvSpPr>
          <p:cNvPr id="9" name="TextBox 9"/>
          <p:cNvSpPr txBox="1"/>
          <p:nvPr/>
        </p:nvSpPr>
        <p:spPr>
          <a:xfrm>
            <a:off x="1736546" y="3649780"/>
            <a:ext cx="11153855" cy="1842929"/>
          </a:xfrm>
          <a:prstGeom prst="rect">
            <a:avLst/>
          </a:prstGeom>
        </p:spPr>
        <p:txBody>
          <a:bodyPr lIns="0" tIns="0" rIns="0" bIns="0" rtlCol="0" anchor="t">
            <a:spAutoFit/>
          </a:bodyPr>
          <a:lstStyle/>
          <a:p>
            <a:pPr marL="0" lvl="0" indent="0" algn="just">
              <a:lnSpc>
                <a:spcPts val="3747"/>
              </a:lnSpc>
              <a:spcBef>
                <a:spcPct val="0"/>
              </a:spcBef>
            </a:pPr>
            <a:r>
              <a:rPr lang="en-US" sz="2715" spc="266">
                <a:solidFill>
                  <a:srgbClr val="231F20"/>
                </a:solidFill>
                <a:latin typeface="Arial Unicode"/>
              </a:rPr>
              <a:t>Trong thời buổi hiện nay, ta có thể tìm kiếm được rất nhiều sản phẩm qua các trang web bán hàng trên mạng. Đặt biệt là các mặt hàng liên quan đến quần áo rất được mọi người quan tâm đến.</a:t>
            </a:r>
          </a:p>
        </p:txBody>
      </p:sp>
      <p:grpSp>
        <p:nvGrpSpPr>
          <p:cNvPr id="10" name="Group 10"/>
          <p:cNvGrpSpPr/>
          <p:nvPr/>
        </p:nvGrpSpPr>
        <p:grpSpPr>
          <a:xfrm>
            <a:off x="15348706" y="3687880"/>
            <a:ext cx="2643829" cy="2643829"/>
            <a:chOff x="0" y="0"/>
            <a:chExt cx="4872604" cy="4872604"/>
          </a:xfrm>
        </p:grpSpPr>
        <p:sp>
          <p:nvSpPr>
            <p:cNvPr id="11" name="Freeform 11"/>
            <p:cNvSpPr/>
            <p:nvPr/>
          </p:nvSpPr>
          <p:spPr>
            <a:xfrm>
              <a:off x="0" y="0"/>
              <a:ext cx="4872609" cy="4872609"/>
            </a:xfrm>
            <a:custGeom>
              <a:avLst/>
              <a:gdLst/>
              <a:ahLst/>
              <a:cxnLst/>
              <a:rect l="l" t="t" r="r" b="b"/>
              <a:pathLst>
                <a:path w="4872609" h="4872609">
                  <a:moveTo>
                    <a:pt x="1061593" y="2436241"/>
                  </a:moveTo>
                  <a:cubicBezTo>
                    <a:pt x="1061593" y="1687957"/>
                    <a:pt x="1688084" y="1061466"/>
                    <a:pt x="2436368" y="1061466"/>
                  </a:cubicBezTo>
                  <a:cubicBezTo>
                    <a:pt x="3202051" y="1061466"/>
                    <a:pt x="3811143" y="1687957"/>
                    <a:pt x="3811143" y="2436241"/>
                  </a:cubicBezTo>
                  <a:cubicBezTo>
                    <a:pt x="3811143" y="3201924"/>
                    <a:pt x="3202051" y="3811016"/>
                    <a:pt x="2436368" y="3811016"/>
                  </a:cubicBezTo>
                  <a:cubicBezTo>
                    <a:pt x="2436368" y="4872609"/>
                    <a:pt x="2436368" y="4872609"/>
                    <a:pt x="2436368" y="4872609"/>
                  </a:cubicBezTo>
                  <a:cubicBezTo>
                    <a:pt x="3776345" y="4872609"/>
                    <a:pt x="4872609" y="3776218"/>
                    <a:pt x="4872609" y="2436368"/>
                  </a:cubicBezTo>
                  <a:cubicBezTo>
                    <a:pt x="4872609" y="1096518"/>
                    <a:pt x="3776218" y="0"/>
                    <a:pt x="2436241" y="0"/>
                  </a:cubicBezTo>
                  <a:cubicBezTo>
                    <a:pt x="1096264" y="0"/>
                    <a:pt x="0" y="1096391"/>
                    <a:pt x="0" y="2436241"/>
                  </a:cubicBezTo>
                  <a:lnTo>
                    <a:pt x="1061593" y="2436241"/>
                  </a:lnTo>
                  <a:close/>
                </a:path>
              </a:pathLst>
            </a:custGeom>
            <a:solidFill>
              <a:srgbClr val="000000">
                <a:alpha val="16863"/>
              </a:srgbClr>
            </a:solidFill>
          </p:spPr>
        </p:sp>
      </p:grpSp>
      <p:grpSp>
        <p:nvGrpSpPr>
          <p:cNvPr id="12" name="Group 12"/>
          <p:cNvGrpSpPr/>
          <p:nvPr/>
        </p:nvGrpSpPr>
        <p:grpSpPr>
          <a:xfrm>
            <a:off x="13280926" y="3706559"/>
            <a:ext cx="2643829" cy="2653231"/>
            <a:chOff x="0" y="0"/>
            <a:chExt cx="4872604" cy="4889931"/>
          </a:xfrm>
        </p:grpSpPr>
        <p:sp>
          <p:nvSpPr>
            <p:cNvPr id="13" name="Freeform 13"/>
            <p:cNvSpPr/>
            <p:nvPr/>
          </p:nvSpPr>
          <p:spPr>
            <a:xfrm>
              <a:off x="0" y="0"/>
              <a:ext cx="4872609" cy="4889881"/>
            </a:xfrm>
            <a:custGeom>
              <a:avLst/>
              <a:gdLst/>
              <a:ahLst/>
              <a:cxnLst/>
              <a:rect l="l" t="t" r="r" b="b"/>
              <a:pathLst>
                <a:path w="4872609" h="4889881">
                  <a:moveTo>
                    <a:pt x="3811016" y="2453640"/>
                  </a:moveTo>
                  <a:cubicBezTo>
                    <a:pt x="3811016" y="3201924"/>
                    <a:pt x="3201924" y="3828415"/>
                    <a:pt x="2436241" y="3828415"/>
                  </a:cubicBezTo>
                  <a:cubicBezTo>
                    <a:pt x="1687957" y="3828415"/>
                    <a:pt x="1061466" y="3201924"/>
                    <a:pt x="1061466" y="2453640"/>
                  </a:cubicBezTo>
                  <a:cubicBezTo>
                    <a:pt x="1061466" y="1687957"/>
                    <a:pt x="1687957" y="1078865"/>
                    <a:pt x="2436241" y="1078865"/>
                  </a:cubicBezTo>
                  <a:cubicBezTo>
                    <a:pt x="2436241" y="0"/>
                    <a:pt x="2436241" y="0"/>
                    <a:pt x="2436241" y="0"/>
                  </a:cubicBezTo>
                  <a:cubicBezTo>
                    <a:pt x="1096391" y="0"/>
                    <a:pt x="0" y="1096264"/>
                    <a:pt x="0" y="2453640"/>
                  </a:cubicBezTo>
                  <a:cubicBezTo>
                    <a:pt x="0" y="3793617"/>
                    <a:pt x="1096391" y="4889881"/>
                    <a:pt x="2436241" y="4889881"/>
                  </a:cubicBezTo>
                  <a:cubicBezTo>
                    <a:pt x="3776091" y="4889881"/>
                    <a:pt x="4872609" y="3793617"/>
                    <a:pt x="4872609" y="2453640"/>
                  </a:cubicBezTo>
                  <a:lnTo>
                    <a:pt x="3811016" y="2453640"/>
                  </a:lnTo>
                  <a:close/>
                </a:path>
              </a:pathLst>
            </a:custGeom>
            <a:solidFill>
              <a:srgbClr val="000000">
                <a:alpha val="16863"/>
              </a:srgbClr>
            </a:solidFill>
          </p:spPr>
        </p:sp>
      </p:grpSp>
      <p:grpSp>
        <p:nvGrpSpPr>
          <p:cNvPr id="14" name="Group 14"/>
          <p:cNvGrpSpPr/>
          <p:nvPr/>
        </p:nvGrpSpPr>
        <p:grpSpPr>
          <a:xfrm>
            <a:off x="15328850" y="5756748"/>
            <a:ext cx="2643829" cy="2644612"/>
            <a:chOff x="0" y="0"/>
            <a:chExt cx="4872604" cy="4874047"/>
          </a:xfrm>
        </p:grpSpPr>
        <p:sp>
          <p:nvSpPr>
            <p:cNvPr id="15" name="Freeform 15"/>
            <p:cNvSpPr/>
            <p:nvPr/>
          </p:nvSpPr>
          <p:spPr>
            <a:xfrm>
              <a:off x="0" y="0"/>
              <a:ext cx="4872482" cy="4874006"/>
            </a:xfrm>
            <a:custGeom>
              <a:avLst/>
              <a:gdLst/>
              <a:ahLst/>
              <a:cxnLst/>
              <a:rect l="l" t="t" r="r" b="b"/>
              <a:pathLst>
                <a:path w="4872482" h="4874006">
                  <a:moveTo>
                    <a:pt x="3811016" y="2437003"/>
                  </a:moveTo>
                  <a:cubicBezTo>
                    <a:pt x="3811016" y="3202940"/>
                    <a:pt x="3201924" y="3812159"/>
                    <a:pt x="2436241" y="3812159"/>
                  </a:cubicBezTo>
                  <a:cubicBezTo>
                    <a:pt x="1687957" y="3812159"/>
                    <a:pt x="1061466" y="3202940"/>
                    <a:pt x="1061466" y="2437003"/>
                  </a:cubicBezTo>
                  <a:cubicBezTo>
                    <a:pt x="1061466" y="1688465"/>
                    <a:pt x="1687957" y="1061847"/>
                    <a:pt x="2436241" y="1061847"/>
                  </a:cubicBezTo>
                  <a:cubicBezTo>
                    <a:pt x="2436241" y="0"/>
                    <a:pt x="2436241" y="0"/>
                    <a:pt x="2436241" y="0"/>
                  </a:cubicBezTo>
                  <a:cubicBezTo>
                    <a:pt x="1096391" y="0"/>
                    <a:pt x="0" y="1096645"/>
                    <a:pt x="0" y="2437003"/>
                  </a:cubicBezTo>
                  <a:cubicBezTo>
                    <a:pt x="0" y="3777361"/>
                    <a:pt x="1096391" y="4874006"/>
                    <a:pt x="2436241" y="4874006"/>
                  </a:cubicBezTo>
                  <a:cubicBezTo>
                    <a:pt x="3776091" y="4874006"/>
                    <a:pt x="4872482" y="3777361"/>
                    <a:pt x="4872482" y="2437003"/>
                  </a:cubicBezTo>
                  <a:lnTo>
                    <a:pt x="3811016" y="2437003"/>
                  </a:lnTo>
                  <a:close/>
                </a:path>
              </a:pathLst>
            </a:custGeom>
            <a:solidFill>
              <a:srgbClr val="000000">
                <a:alpha val="16863"/>
              </a:srgbClr>
            </a:solidFill>
          </p:spPr>
        </p:sp>
      </p:grpSp>
      <p:grpSp>
        <p:nvGrpSpPr>
          <p:cNvPr id="16" name="Group 16"/>
          <p:cNvGrpSpPr/>
          <p:nvPr/>
        </p:nvGrpSpPr>
        <p:grpSpPr>
          <a:xfrm>
            <a:off x="13996474" y="4384991"/>
            <a:ext cx="1212732" cy="1212732"/>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00000"/>
                  </a:srgbClr>
                </a:gs>
                <a:gs pos="100000">
                  <a:srgbClr val="555555">
                    <a:alpha val="100000"/>
                  </a:srgbClr>
                </a:gs>
              </a:gsLst>
              <a:lin ang="0"/>
            </a:gradFill>
          </p:spPr>
        </p:sp>
        <p:sp>
          <p:nvSpPr>
            <p:cNvPr id="18" name="TextBox 18"/>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grpSp>
        <p:nvGrpSpPr>
          <p:cNvPr id="19" name="Group 19"/>
          <p:cNvGrpSpPr/>
          <p:nvPr/>
        </p:nvGrpSpPr>
        <p:grpSpPr>
          <a:xfrm>
            <a:off x="16063432" y="6480376"/>
            <a:ext cx="1214378" cy="121437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00000"/>
                  </a:srgbClr>
                </a:gs>
                <a:gs pos="100000">
                  <a:srgbClr val="555555">
                    <a:alpha val="100000"/>
                  </a:srgbClr>
                </a:gs>
              </a:gsLst>
              <a:lin ang="0"/>
            </a:gradFill>
          </p:spPr>
        </p:sp>
        <p:sp>
          <p:nvSpPr>
            <p:cNvPr id="21" name="TextBox 21"/>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grpSp>
        <p:nvGrpSpPr>
          <p:cNvPr id="22" name="Group 22"/>
          <p:cNvGrpSpPr/>
          <p:nvPr/>
        </p:nvGrpSpPr>
        <p:grpSpPr>
          <a:xfrm>
            <a:off x="16045818" y="4384991"/>
            <a:ext cx="1249606" cy="1249606"/>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00000"/>
                  </a:srgbClr>
                </a:gs>
                <a:gs pos="100000">
                  <a:srgbClr val="555555">
                    <a:alpha val="100000"/>
                  </a:srgbClr>
                </a:gs>
              </a:gsLst>
              <a:lin ang="0"/>
            </a:gradFill>
          </p:spPr>
        </p:sp>
        <p:sp>
          <p:nvSpPr>
            <p:cNvPr id="24" name="TextBox 24"/>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25" name="Freeform 25"/>
          <p:cNvSpPr/>
          <p:nvPr/>
        </p:nvSpPr>
        <p:spPr>
          <a:xfrm>
            <a:off x="14201529" y="4608288"/>
            <a:ext cx="802621" cy="766139"/>
          </a:xfrm>
          <a:custGeom>
            <a:avLst/>
            <a:gdLst/>
            <a:ahLst/>
            <a:cxnLst/>
            <a:rect l="l" t="t" r="r" b="b"/>
            <a:pathLst>
              <a:path w="802621" h="766139">
                <a:moveTo>
                  <a:pt x="0" y="0"/>
                </a:moveTo>
                <a:lnTo>
                  <a:pt x="802622" y="0"/>
                </a:lnTo>
                <a:lnTo>
                  <a:pt x="802622" y="766139"/>
                </a:lnTo>
                <a:lnTo>
                  <a:pt x="0" y="76613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6" name="Freeform 26"/>
          <p:cNvSpPr/>
          <p:nvPr/>
        </p:nvSpPr>
        <p:spPr>
          <a:xfrm>
            <a:off x="16310525" y="4615078"/>
            <a:ext cx="720191" cy="730822"/>
          </a:xfrm>
          <a:custGeom>
            <a:avLst/>
            <a:gdLst/>
            <a:ahLst/>
            <a:cxnLst/>
            <a:rect l="l" t="t" r="r" b="b"/>
            <a:pathLst>
              <a:path w="720191" h="730822">
                <a:moveTo>
                  <a:pt x="0" y="0"/>
                </a:moveTo>
                <a:lnTo>
                  <a:pt x="720191" y="0"/>
                </a:lnTo>
                <a:lnTo>
                  <a:pt x="720191" y="730821"/>
                </a:lnTo>
                <a:lnTo>
                  <a:pt x="0" y="73082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7" name="TextBox 27"/>
          <p:cNvSpPr txBox="1"/>
          <p:nvPr/>
        </p:nvSpPr>
        <p:spPr>
          <a:xfrm>
            <a:off x="1663813" y="1735129"/>
            <a:ext cx="9308329" cy="805916"/>
          </a:xfrm>
          <a:prstGeom prst="rect">
            <a:avLst/>
          </a:prstGeom>
        </p:spPr>
        <p:txBody>
          <a:bodyPr lIns="0" tIns="0" rIns="0" bIns="0" rtlCol="0" anchor="t">
            <a:spAutoFit/>
          </a:bodyPr>
          <a:lstStyle/>
          <a:p>
            <a:pPr marL="0" lvl="0" indent="0" algn="ctr">
              <a:lnSpc>
                <a:spcPts val="6548"/>
              </a:lnSpc>
              <a:spcBef>
                <a:spcPct val="0"/>
              </a:spcBef>
            </a:pPr>
            <a:r>
              <a:rPr lang="en-US" sz="4745" spc="37">
                <a:solidFill>
                  <a:srgbClr val="FFFFFF"/>
                </a:solidFill>
                <a:latin typeface="Baloo Bhai"/>
              </a:rPr>
              <a:t>1. MỤC TIÊU</a:t>
            </a:r>
          </a:p>
        </p:txBody>
      </p:sp>
      <p:grpSp>
        <p:nvGrpSpPr>
          <p:cNvPr id="28" name="Group 28"/>
          <p:cNvGrpSpPr/>
          <p:nvPr/>
        </p:nvGrpSpPr>
        <p:grpSpPr>
          <a:xfrm>
            <a:off x="916860" y="3148979"/>
            <a:ext cx="5689104" cy="275488"/>
            <a:chOff x="0" y="0"/>
            <a:chExt cx="4519796" cy="218865"/>
          </a:xfrm>
        </p:grpSpPr>
        <p:sp>
          <p:nvSpPr>
            <p:cNvPr id="29" name="Freeform 29"/>
            <p:cNvSpPr/>
            <p:nvPr/>
          </p:nvSpPr>
          <p:spPr>
            <a:xfrm>
              <a:off x="0" y="0"/>
              <a:ext cx="4519796" cy="218865"/>
            </a:xfrm>
            <a:custGeom>
              <a:avLst/>
              <a:gdLst/>
              <a:ahLst/>
              <a:cxnLst/>
              <a:rect l="l" t="t" r="r" b="b"/>
              <a:pathLst>
                <a:path w="4519796" h="218865">
                  <a:moveTo>
                    <a:pt x="4316596" y="0"/>
                  </a:moveTo>
                  <a:lnTo>
                    <a:pt x="0" y="0"/>
                  </a:lnTo>
                  <a:lnTo>
                    <a:pt x="203200" y="218865"/>
                  </a:lnTo>
                  <a:lnTo>
                    <a:pt x="4519796" y="218865"/>
                  </a:lnTo>
                  <a:lnTo>
                    <a:pt x="4316596" y="0"/>
                  </a:lnTo>
                  <a:close/>
                </a:path>
              </a:pathLst>
            </a:custGeom>
            <a:solidFill>
              <a:srgbClr val="727070"/>
            </a:solidFill>
            <a:ln cap="sq">
              <a:noFill/>
              <a:prstDash val="solid"/>
              <a:miter/>
            </a:ln>
          </p:spPr>
        </p:sp>
        <p:sp>
          <p:nvSpPr>
            <p:cNvPr id="30" name="TextBox 30"/>
            <p:cNvSpPr txBox="1"/>
            <p:nvPr/>
          </p:nvSpPr>
          <p:spPr>
            <a:xfrm>
              <a:off x="101600" y="-19050"/>
              <a:ext cx="4316596" cy="237915"/>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31" name="Group 31"/>
          <p:cNvGrpSpPr/>
          <p:nvPr/>
        </p:nvGrpSpPr>
        <p:grpSpPr>
          <a:xfrm>
            <a:off x="647971" y="5945298"/>
            <a:ext cx="736150" cy="662821"/>
            <a:chOff x="0" y="0"/>
            <a:chExt cx="193883" cy="174570"/>
          </a:xfrm>
        </p:grpSpPr>
        <p:sp>
          <p:nvSpPr>
            <p:cNvPr id="32" name="Freeform 32"/>
            <p:cNvSpPr/>
            <p:nvPr/>
          </p:nvSpPr>
          <p:spPr>
            <a:xfrm>
              <a:off x="0" y="0"/>
              <a:ext cx="193883" cy="174570"/>
            </a:xfrm>
            <a:custGeom>
              <a:avLst/>
              <a:gdLst/>
              <a:ahLst/>
              <a:cxnLst/>
              <a:rect l="l" t="t" r="r" b="b"/>
              <a:pathLst>
                <a:path w="193883" h="174570">
                  <a:moveTo>
                    <a:pt x="84134" y="0"/>
                  </a:moveTo>
                  <a:lnTo>
                    <a:pt x="109749" y="0"/>
                  </a:lnTo>
                  <a:cubicBezTo>
                    <a:pt x="156215" y="0"/>
                    <a:pt x="193883" y="37668"/>
                    <a:pt x="193883" y="84134"/>
                  </a:cubicBezTo>
                  <a:lnTo>
                    <a:pt x="193883" y="90436"/>
                  </a:lnTo>
                  <a:cubicBezTo>
                    <a:pt x="193883" y="136902"/>
                    <a:pt x="156215" y="174570"/>
                    <a:pt x="109749" y="174570"/>
                  </a:cubicBezTo>
                  <a:lnTo>
                    <a:pt x="84134" y="174570"/>
                  </a:lnTo>
                  <a:cubicBezTo>
                    <a:pt x="37668" y="174570"/>
                    <a:pt x="0" y="136902"/>
                    <a:pt x="0" y="90436"/>
                  </a:cubicBezTo>
                  <a:lnTo>
                    <a:pt x="0" y="84134"/>
                  </a:lnTo>
                  <a:cubicBezTo>
                    <a:pt x="0" y="37668"/>
                    <a:pt x="37668" y="0"/>
                    <a:pt x="84134" y="0"/>
                  </a:cubicBezTo>
                  <a:close/>
                </a:path>
              </a:pathLst>
            </a:custGeom>
            <a:solidFill>
              <a:srgbClr val="1A1A1A"/>
            </a:solidFill>
          </p:spPr>
        </p:sp>
        <p:sp>
          <p:nvSpPr>
            <p:cNvPr id="33" name="TextBox 33"/>
            <p:cNvSpPr txBox="1"/>
            <p:nvPr/>
          </p:nvSpPr>
          <p:spPr>
            <a:xfrm>
              <a:off x="0" y="-66675"/>
              <a:ext cx="193883" cy="241245"/>
            </a:xfrm>
            <a:prstGeom prst="rect">
              <a:avLst/>
            </a:prstGeom>
          </p:spPr>
          <p:txBody>
            <a:bodyPr lIns="50800" tIns="50800" rIns="50800" bIns="50800" rtlCol="0" anchor="t"/>
            <a:lstStyle/>
            <a:p>
              <a:pPr marL="0" lvl="0" indent="0" algn="ctr">
                <a:lnSpc>
                  <a:spcPts val="4114"/>
                </a:lnSpc>
                <a:spcBef>
                  <a:spcPct val="0"/>
                </a:spcBef>
              </a:pPr>
              <a:r>
                <a:rPr lang="en-US" sz="2981" spc="29">
                  <a:solidFill>
                    <a:srgbClr val="FFFFFF"/>
                  </a:solidFill>
                  <a:latin typeface="Montserrat Classic Bold"/>
                </a:rPr>
                <a:t>02</a:t>
              </a:r>
            </a:p>
          </p:txBody>
        </p:sp>
      </p:grpSp>
      <p:sp>
        <p:nvSpPr>
          <p:cNvPr id="34" name="TextBox 34"/>
          <p:cNvSpPr txBox="1"/>
          <p:nvPr/>
        </p:nvSpPr>
        <p:spPr>
          <a:xfrm>
            <a:off x="1736546" y="5845134"/>
            <a:ext cx="10820655" cy="1852565"/>
          </a:xfrm>
          <a:prstGeom prst="rect">
            <a:avLst/>
          </a:prstGeom>
        </p:spPr>
        <p:txBody>
          <a:bodyPr lIns="0" tIns="0" rIns="0" bIns="0" rtlCol="0" anchor="t">
            <a:spAutoFit/>
          </a:bodyPr>
          <a:lstStyle/>
          <a:p>
            <a:pPr marL="0" lvl="0" indent="0" algn="just">
              <a:lnSpc>
                <a:spcPts val="3740"/>
              </a:lnSpc>
              <a:spcBef>
                <a:spcPct val="0"/>
              </a:spcBef>
            </a:pPr>
            <a:r>
              <a:rPr lang="en-US" sz="2710" spc="265">
                <a:solidFill>
                  <a:srgbClr val="231F20"/>
                </a:solidFill>
                <a:latin typeface="Arial Unicode"/>
              </a:rPr>
              <a:t>Trang web PyShop của chúng tôi sẽ giúp các bạn lựa chọn được những sản phẩm quần áo với đủ mọi tầm giá. Giúp các bạn tiếp cận tới những sản phẩm đó một cách dễ dàng hơn.</a:t>
            </a:r>
          </a:p>
        </p:txBody>
      </p:sp>
      <p:grpSp>
        <p:nvGrpSpPr>
          <p:cNvPr id="35" name="Group 35"/>
          <p:cNvGrpSpPr/>
          <p:nvPr/>
        </p:nvGrpSpPr>
        <p:grpSpPr>
          <a:xfrm>
            <a:off x="647971" y="8104036"/>
            <a:ext cx="736150" cy="662821"/>
            <a:chOff x="0" y="0"/>
            <a:chExt cx="193883" cy="174570"/>
          </a:xfrm>
        </p:grpSpPr>
        <p:sp>
          <p:nvSpPr>
            <p:cNvPr id="36" name="Freeform 36"/>
            <p:cNvSpPr/>
            <p:nvPr/>
          </p:nvSpPr>
          <p:spPr>
            <a:xfrm>
              <a:off x="0" y="0"/>
              <a:ext cx="193883" cy="174570"/>
            </a:xfrm>
            <a:custGeom>
              <a:avLst/>
              <a:gdLst/>
              <a:ahLst/>
              <a:cxnLst/>
              <a:rect l="l" t="t" r="r" b="b"/>
              <a:pathLst>
                <a:path w="193883" h="174570">
                  <a:moveTo>
                    <a:pt x="84134" y="0"/>
                  </a:moveTo>
                  <a:lnTo>
                    <a:pt x="109749" y="0"/>
                  </a:lnTo>
                  <a:cubicBezTo>
                    <a:pt x="156215" y="0"/>
                    <a:pt x="193883" y="37668"/>
                    <a:pt x="193883" y="84134"/>
                  </a:cubicBezTo>
                  <a:lnTo>
                    <a:pt x="193883" y="90436"/>
                  </a:lnTo>
                  <a:cubicBezTo>
                    <a:pt x="193883" y="136902"/>
                    <a:pt x="156215" y="174570"/>
                    <a:pt x="109749" y="174570"/>
                  </a:cubicBezTo>
                  <a:lnTo>
                    <a:pt x="84134" y="174570"/>
                  </a:lnTo>
                  <a:cubicBezTo>
                    <a:pt x="37668" y="174570"/>
                    <a:pt x="0" y="136902"/>
                    <a:pt x="0" y="90436"/>
                  </a:cubicBezTo>
                  <a:lnTo>
                    <a:pt x="0" y="84134"/>
                  </a:lnTo>
                  <a:cubicBezTo>
                    <a:pt x="0" y="37668"/>
                    <a:pt x="37668" y="0"/>
                    <a:pt x="84134" y="0"/>
                  </a:cubicBezTo>
                  <a:close/>
                </a:path>
              </a:pathLst>
            </a:custGeom>
            <a:solidFill>
              <a:srgbClr val="1A1A1A"/>
            </a:solidFill>
          </p:spPr>
        </p:sp>
        <p:sp>
          <p:nvSpPr>
            <p:cNvPr id="37" name="TextBox 37"/>
            <p:cNvSpPr txBox="1"/>
            <p:nvPr/>
          </p:nvSpPr>
          <p:spPr>
            <a:xfrm>
              <a:off x="0" y="-66675"/>
              <a:ext cx="193883" cy="241245"/>
            </a:xfrm>
            <a:prstGeom prst="rect">
              <a:avLst/>
            </a:prstGeom>
          </p:spPr>
          <p:txBody>
            <a:bodyPr lIns="50800" tIns="50800" rIns="50800" bIns="50800" rtlCol="0" anchor="t"/>
            <a:lstStyle/>
            <a:p>
              <a:pPr marL="0" lvl="0" indent="0" algn="ctr">
                <a:lnSpc>
                  <a:spcPts val="4114"/>
                </a:lnSpc>
                <a:spcBef>
                  <a:spcPct val="0"/>
                </a:spcBef>
              </a:pPr>
              <a:r>
                <a:rPr lang="en-US" sz="2981" spc="29">
                  <a:solidFill>
                    <a:srgbClr val="FFFFFF"/>
                  </a:solidFill>
                  <a:latin typeface="Montserrat Classic Bold"/>
                </a:rPr>
                <a:t>03</a:t>
              </a:r>
            </a:p>
          </p:txBody>
        </p:sp>
      </p:grpSp>
      <p:sp>
        <p:nvSpPr>
          <p:cNvPr id="38" name="TextBox 38"/>
          <p:cNvSpPr txBox="1"/>
          <p:nvPr/>
        </p:nvSpPr>
        <p:spPr>
          <a:xfrm>
            <a:off x="1700179" y="8050124"/>
            <a:ext cx="11226588" cy="919115"/>
          </a:xfrm>
          <a:prstGeom prst="rect">
            <a:avLst/>
          </a:prstGeom>
        </p:spPr>
        <p:txBody>
          <a:bodyPr lIns="0" tIns="0" rIns="0" bIns="0" rtlCol="0" anchor="t">
            <a:spAutoFit/>
          </a:bodyPr>
          <a:lstStyle/>
          <a:p>
            <a:pPr marL="0" lvl="0" indent="0" algn="l">
              <a:lnSpc>
                <a:spcPts val="3740"/>
              </a:lnSpc>
              <a:spcBef>
                <a:spcPct val="0"/>
              </a:spcBef>
            </a:pPr>
            <a:r>
              <a:rPr lang="en-US" sz="2710" spc="265">
                <a:solidFill>
                  <a:srgbClr val="231F20"/>
                </a:solidFill>
                <a:latin typeface="Arial Unicode"/>
              </a:rPr>
              <a:t>Thêm nữa, các bạn có thể tìm kiếm được các sản phẩm quần áo theo mùa: Mùa Đông - Mùa Hè.</a:t>
            </a:r>
          </a:p>
        </p:txBody>
      </p:sp>
      <p:grpSp>
        <p:nvGrpSpPr>
          <p:cNvPr id="39" name="Group 39"/>
          <p:cNvGrpSpPr/>
          <p:nvPr/>
        </p:nvGrpSpPr>
        <p:grpSpPr>
          <a:xfrm>
            <a:off x="12085550" y="-131220"/>
            <a:ext cx="9534019" cy="1112295"/>
            <a:chOff x="0" y="0"/>
            <a:chExt cx="1876002" cy="218865"/>
          </a:xfrm>
        </p:grpSpPr>
        <p:sp>
          <p:nvSpPr>
            <p:cNvPr id="40" name="Freeform 40"/>
            <p:cNvSpPr/>
            <p:nvPr/>
          </p:nvSpPr>
          <p:spPr>
            <a:xfrm>
              <a:off x="0" y="0"/>
              <a:ext cx="1876002" cy="218865"/>
            </a:xfrm>
            <a:custGeom>
              <a:avLst/>
              <a:gdLst/>
              <a:ahLst/>
              <a:cxnLst/>
              <a:rect l="l" t="t" r="r" b="b"/>
              <a:pathLst>
                <a:path w="1876002" h="218865">
                  <a:moveTo>
                    <a:pt x="1672802" y="0"/>
                  </a:moveTo>
                  <a:lnTo>
                    <a:pt x="0" y="0"/>
                  </a:lnTo>
                  <a:lnTo>
                    <a:pt x="203200" y="218865"/>
                  </a:lnTo>
                  <a:lnTo>
                    <a:pt x="1876002" y="218865"/>
                  </a:lnTo>
                  <a:lnTo>
                    <a:pt x="1672802" y="0"/>
                  </a:lnTo>
                  <a:close/>
                </a:path>
              </a:pathLst>
            </a:custGeom>
            <a:solidFill>
              <a:srgbClr val="363636"/>
            </a:solidFill>
            <a:ln cap="sq">
              <a:noFill/>
              <a:prstDash val="solid"/>
              <a:miter/>
            </a:ln>
          </p:spPr>
        </p:sp>
        <p:sp>
          <p:nvSpPr>
            <p:cNvPr id="41" name="TextBox 41"/>
            <p:cNvSpPr txBox="1"/>
            <p:nvPr/>
          </p:nvSpPr>
          <p:spPr>
            <a:xfrm>
              <a:off x="101600" y="-19050"/>
              <a:ext cx="1672802" cy="237915"/>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42" name="AutoShape 42"/>
          <p:cNvSpPr/>
          <p:nvPr/>
        </p:nvSpPr>
        <p:spPr>
          <a:xfrm>
            <a:off x="-715490" y="962025"/>
            <a:ext cx="12921291" cy="0"/>
          </a:xfrm>
          <a:prstGeom prst="line">
            <a:avLst/>
          </a:prstGeom>
          <a:ln w="38100" cap="flat">
            <a:solidFill>
              <a:srgbClr val="000000"/>
            </a:solidFill>
            <a:prstDash val="solid"/>
            <a:headEnd type="none" w="sm" len="sm"/>
            <a:tailEnd type="none" w="sm" len="sm"/>
          </a:ln>
        </p:spPr>
      </p:sp>
      <p:sp>
        <p:nvSpPr>
          <p:cNvPr id="43" name="Freeform 43"/>
          <p:cNvSpPr/>
          <p:nvPr/>
        </p:nvSpPr>
        <p:spPr>
          <a:xfrm>
            <a:off x="16310525" y="6710325"/>
            <a:ext cx="720191" cy="720191"/>
          </a:xfrm>
          <a:custGeom>
            <a:avLst/>
            <a:gdLst/>
            <a:ahLst/>
            <a:cxnLst/>
            <a:rect l="l" t="t" r="r" b="b"/>
            <a:pathLst>
              <a:path w="720191" h="720191">
                <a:moveTo>
                  <a:pt x="0" y="0"/>
                </a:moveTo>
                <a:lnTo>
                  <a:pt x="720191" y="0"/>
                </a:lnTo>
                <a:lnTo>
                  <a:pt x="720191" y="720192"/>
                </a:lnTo>
                <a:lnTo>
                  <a:pt x="0" y="72019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1111" b="-61111"/>
            </a:stretch>
          </a:blipFill>
        </p:spPr>
      </p:sp>
      <p:grpSp>
        <p:nvGrpSpPr>
          <p:cNvPr id="3" name="Group 3"/>
          <p:cNvGrpSpPr/>
          <p:nvPr/>
        </p:nvGrpSpPr>
        <p:grpSpPr>
          <a:xfrm>
            <a:off x="1357312" y="1028700"/>
            <a:ext cx="15591759" cy="8229600"/>
            <a:chOff x="0" y="0"/>
            <a:chExt cx="4106471" cy="2167467"/>
          </a:xfrm>
        </p:grpSpPr>
        <p:sp>
          <p:nvSpPr>
            <p:cNvPr id="4" name="Freeform 4"/>
            <p:cNvSpPr/>
            <p:nvPr/>
          </p:nvSpPr>
          <p:spPr>
            <a:xfrm>
              <a:off x="0" y="0"/>
              <a:ext cx="4106471" cy="2167467"/>
            </a:xfrm>
            <a:custGeom>
              <a:avLst/>
              <a:gdLst/>
              <a:ahLst/>
              <a:cxnLst/>
              <a:rect l="l" t="t" r="r" b="b"/>
              <a:pathLst>
                <a:path w="4106471" h="2167467">
                  <a:moveTo>
                    <a:pt x="12413" y="0"/>
                  </a:moveTo>
                  <a:lnTo>
                    <a:pt x="4094058" y="0"/>
                  </a:lnTo>
                  <a:cubicBezTo>
                    <a:pt x="4100914" y="0"/>
                    <a:pt x="4106471" y="5558"/>
                    <a:pt x="4106471" y="12413"/>
                  </a:cubicBezTo>
                  <a:lnTo>
                    <a:pt x="4106471" y="2155053"/>
                  </a:lnTo>
                  <a:cubicBezTo>
                    <a:pt x="4106471" y="2158346"/>
                    <a:pt x="4105164" y="2161503"/>
                    <a:pt x="4102836" y="2163831"/>
                  </a:cubicBezTo>
                  <a:cubicBezTo>
                    <a:pt x="4100507" y="2166159"/>
                    <a:pt x="4097350" y="2167467"/>
                    <a:pt x="4094058" y="2167467"/>
                  </a:cubicBezTo>
                  <a:lnTo>
                    <a:pt x="12413" y="2167467"/>
                  </a:lnTo>
                  <a:cubicBezTo>
                    <a:pt x="9121" y="2167467"/>
                    <a:pt x="5964" y="2166159"/>
                    <a:pt x="3636" y="2163831"/>
                  </a:cubicBezTo>
                  <a:cubicBezTo>
                    <a:pt x="1308" y="2161503"/>
                    <a:pt x="0" y="2158346"/>
                    <a:pt x="0" y="2155053"/>
                  </a:cubicBezTo>
                  <a:lnTo>
                    <a:pt x="0" y="12413"/>
                  </a:lnTo>
                  <a:cubicBezTo>
                    <a:pt x="0" y="9121"/>
                    <a:pt x="1308" y="5964"/>
                    <a:pt x="3636" y="3636"/>
                  </a:cubicBezTo>
                  <a:cubicBezTo>
                    <a:pt x="5964" y="1308"/>
                    <a:pt x="9121" y="0"/>
                    <a:pt x="12413" y="0"/>
                  </a:cubicBezTo>
                  <a:close/>
                </a:path>
              </a:pathLst>
            </a:custGeom>
            <a:solidFill>
              <a:srgbClr val="FFFFFF">
                <a:alpha val="86667"/>
              </a:srgbClr>
            </a:solidFill>
          </p:spPr>
        </p:sp>
        <p:sp>
          <p:nvSpPr>
            <p:cNvPr id="5" name="TextBox 5"/>
            <p:cNvSpPr txBox="1"/>
            <p:nvPr/>
          </p:nvSpPr>
          <p:spPr>
            <a:xfrm>
              <a:off x="0" y="-19050"/>
              <a:ext cx="4106471" cy="2186517"/>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1960129" y="2223570"/>
            <a:ext cx="4297806" cy="6590077"/>
            <a:chOff x="0" y="0"/>
            <a:chExt cx="878512" cy="1347073"/>
          </a:xfrm>
        </p:grpSpPr>
        <p:sp>
          <p:nvSpPr>
            <p:cNvPr id="7" name="Freeform 7"/>
            <p:cNvSpPr/>
            <p:nvPr/>
          </p:nvSpPr>
          <p:spPr>
            <a:xfrm>
              <a:off x="0" y="0"/>
              <a:ext cx="878512" cy="1347073"/>
            </a:xfrm>
            <a:custGeom>
              <a:avLst/>
              <a:gdLst/>
              <a:ahLst/>
              <a:cxnLst/>
              <a:rect l="l" t="t" r="r" b="b"/>
              <a:pathLst>
                <a:path w="878512" h="1347073">
                  <a:moveTo>
                    <a:pt x="36027" y="0"/>
                  </a:moveTo>
                  <a:lnTo>
                    <a:pt x="842484" y="0"/>
                  </a:lnTo>
                  <a:cubicBezTo>
                    <a:pt x="852039" y="0"/>
                    <a:pt x="861203" y="3796"/>
                    <a:pt x="867959" y="10552"/>
                  </a:cubicBezTo>
                  <a:cubicBezTo>
                    <a:pt x="874716" y="17309"/>
                    <a:pt x="878512" y="26472"/>
                    <a:pt x="878512" y="36027"/>
                  </a:cubicBezTo>
                  <a:lnTo>
                    <a:pt x="878512" y="1311046"/>
                  </a:lnTo>
                  <a:cubicBezTo>
                    <a:pt x="878512" y="1320601"/>
                    <a:pt x="874716" y="1329765"/>
                    <a:pt x="867959" y="1336521"/>
                  </a:cubicBezTo>
                  <a:cubicBezTo>
                    <a:pt x="861203" y="1343278"/>
                    <a:pt x="852039" y="1347073"/>
                    <a:pt x="842484" y="1347073"/>
                  </a:cubicBezTo>
                  <a:lnTo>
                    <a:pt x="36027" y="1347073"/>
                  </a:lnTo>
                  <a:cubicBezTo>
                    <a:pt x="26472" y="1347073"/>
                    <a:pt x="17309" y="1343278"/>
                    <a:pt x="10552" y="1336521"/>
                  </a:cubicBezTo>
                  <a:cubicBezTo>
                    <a:pt x="3796" y="1329765"/>
                    <a:pt x="0" y="1320601"/>
                    <a:pt x="0" y="1311046"/>
                  </a:cubicBezTo>
                  <a:lnTo>
                    <a:pt x="0" y="36027"/>
                  </a:lnTo>
                  <a:cubicBezTo>
                    <a:pt x="0" y="26472"/>
                    <a:pt x="3796" y="17309"/>
                    <a:pt x="10552" y="10552"/>
                  </a:cubicBezTo>
                  <a:cubicBezTo>
                    <a:pt x="17309" y="3796"/>
                    <a:pt x="26472" y="0"/>
                    <a:pt x="36027" y="0"/>
                  </a:cubicBezTo>
                  <a:close/>
                </a:path>
              </a:pathLst>
            </a:custGeom>
            <a:solidFill>
              <a:srgbClr val="000000">
                <a:alpha val="0"/>
              </a:srgbClr>
            </a:solidFill>
            <a:ln w="57150" cap="sq">
              <a:solidFill>
                <a:srgbClr val="000000"/>
              </a:solidFill>
              <a:prstDash val="solid"/>
              <a:miter/>
            </a:ln>
          </p:spPr>
        </p:sp>
        <p:sp>
          <p:nvSpPr>
            <p:cNvPr id="8" name="TextBox 8"/>
            <p:cNvSpPr txBox="1"/>
            <p:nvPr/>
          </p:nvSpPr>
          <p:spPr>
            <a:xfrm>
              <a:off x="0" y="-19050"/>
              <a:ext cx="878512" cy="1366123"/>
            </a:xfrm>
            <a:prstGeom prst="rect">
              <a:avLst/>
            </a:prstGeom>
          </p:spPr>
          <p:txBody>
            <a:bodyPr lIns="50800" tIns="50800" rIns="50800" bIns="50800" rtlCol="0" anchor="ctr"/>
            <a:lstStyle/>
            <a:p>
              <a:pPr algn="ctr">
                <a:lnSpc>
                  <a:spcPts val="2859"/>
                </a:lnSpc>
              </a:pPr>
              <a:endParaRPr/>
            </a:p>
          </p:txBody>
        </p:sp>
      </p:grpSp>
      <p:grpSp>
        <p:nvGrpSpPr>
          <p:cNvPr id="9" name="Group 9"/>
          <p:cNvGrpSpPr/>
          <p:nvPr/>
        </p:nvGrpSpPr>
        <p:grpSpPr>
          <a:xfrm>
            <a:off x="1960129" y="2438359"/>
            <a:ext cx="4297806" cy="814315"/>
            <a:chOff x="0" y="-19050"/>
            <a:chExt cx="878512" cy="166453"/>
          </a:xfrm>
        </p:grpSpPr>
        <p:sp>
          <p:nvSpPr>
            <p:cNvPr id="10" name="Freeform 10"/>
            <p:cNvSpPr/>
            <p:nvPr/>
          </p:nvSpPr>
          <p:spPr>
            <a:xfrm>
              <a:off x="0" y="0"/>
              <a:ext cx="878512" cy="147403"/>
            </a:xfrm>
            <a:custGeom>
              <a:avLst/>
              <a:gdLst/>
              <a:ahLst/>
              <a:cxnLst/>
              <a:rect l="l" t="t" r="r" b="b"/>
              <a:pathLst>
                <a:path w="878512" h="147403">
                  <a:moveTo>
                    <a:pt x="0" y="0"/>
                  </a:moveTo>
                  <a:lnTo>
                    <a:pt x="878512" y="0"/>
                  </a:lnTo>
                  <a:lnTo>
                    <a:pt x="878512" y="147403"/>
                  </a:lnTo>
                  <a:lnTo>
                    <a:pt x="0" y="147403"/>
                  </a:lnTo>
                  <a:close/>
                </a:path>
              </a:pathLst>
            </a:custGeom>
            <a:solidFill>
              <a:srgbClr val="000000"/>
            </a:solidFill>
          </p:spPr>
        </p:sp>
        <p:sp>
          <p:nvSpPr>
            <p:cNvPr id="11" name="TextBox 11"/>
            <p:cNvSpPr txBox="1"/>
            <p:nvPr/>
          </p:nvSpPr>
          <p:spPr>
            <a:xfrm>
              <a:off x="0" y="-19050"/>
              <a:ext cx="878512" cy="166453"/>
            </a:xfrm>
            <a:prstGeom prst="rect">
              <a:avLst/>
            </a:prstGeom>
          </p:spPr>
          <p:txBody>
            <a:bodyPr lIns="50800" tIns="50800" rIns="50800" bIns="50800" rtlCol="0" anchor="ctr"/>
            <a:lstStyle/>
            <a:p>
              <a:pPr algn="ctr">
                <a:lnSpc>
                  <a:spcPts val="2859"/>
                </a:lnSpc>
              </a:pPr>
              <a:r>
                <a:rPr lang="en-US" sz="2199" dirty="0" err="1">
                  <a:solidFill>
                    <a:srgbClr val="FFFFFF"/>
                  </a:solidFill>
                  <a:latin typeface="Arial" panose="020B0604020202020204" pitchFamily="34" charset="0"/>
                  <a:cs typeface="Arial" panose="020B0604020202020204" pitchFamily="34" charset="0"/>
                </a:rPr>
                <a:t>Sản</a:t>
              </a:r>
              <a:r>
                <a:rPr lang="en-US" sz="2199" dirty="0">
                  <a:solidFill>
                    <a:srgbClr val="FFFFFF"/>
                  </a:solidFill>
                  <a:latin typeface="Arial" panose="020B0604020202020204" pitchFamily="34" charset="0"/>
                  <a:cs typeface="Arial" panose="020B0604020202020204" pitchFamily="34" charset="0"/>
                </a:rPr>
                <a:t> </a:t>
              </a:r>
              <a:r>
                <a:rPr lang="en-US" sz="2199" dirty="0" err="1">
                  <a:solidFill>
                    <a:srgbClr val="FFFFFF"/>
                  </a:solidFill>
                  <a:latin typeface="Arial" panose="020B0604020202020204" pitchFamily="34" charset="0"/>
                  <a:cs typeface="Arial" panose="020B0604020202020204" pitchFamily="34" charset="0"/>
                </a:rPr>
                <a:t>phẩm</a:t>
              </a:r>
              <a:r>
                <a:rPr lang="en-US" sz="2199" dirty="0">
                  <a:solidFill>
                    <a:srgbClr val="FFFFFF"/>
                  </a:solidFill>
                  <a:latin typeface="Arial" panose="020B0604020202020204" pitchFamily="34" charset="0"/>
                  <a:cs typeface="Arial" panose="020B0604020202020204" pitchFamily="34" charset="0"/>
                </a:rPr>
                <a:t> - </a:t>
              </a:r>
              <a:r>
                <a:rPr lang="en-US" sz="2199" dirty="0" err="1">
                  <a:solidFill>
                    <a:srgbClr val="FFFFFF"/>
                  </a:solidFill>
                  <a:latin typeface="Arial" panose="020B0604020202020204" pitchFamily="34" charset="0"/>
                  <a:cs typeface="Arial" panose="020B0604020202020204" pitchFamily="34" charset="0"/>
                </a:rPr>
                <a:t>Chức</a:t>
              </a:r>
              <a:r>
                <a:rPr lang="en-US" sz="2199" dirty="0">
                  <a:solidFill>
                    <a:srgbClr val="FFFFFF"/>
                  </a:solidFill>
                  <a:latin typeface="Arial" panose="020B0604020202020204" pitchFamily="34" charset="0"/>
                  <a:cs typeface="Arial" panose="020B0604020202020204" pitchFamily="34" charset="0"/>
                </a:rPr>
                <a:t> </a:t>
              </a:r>
              <a:r>
                <a:rPr lang="en-US" sz="2199" dirty="0" err="1">
                  <a:solidFill>
                    <a:srgbClr val="FFFFFF"/>
                  </a:solidFill>
                  <a:latin typeface="Arial" panose="020B0604020202020204" pitchFamily="34" charset="0"/>
                  <a:cs typeface="Arial" panose="020B0604020202020204" pitchFamily="34" charset="0"/>
                </a:rPr>
                <a:t>năng</a:t>
              </a:r>
              <a:endParaRPr lang="en-US" sz="2199" dirty="0">
                <a:solidFill>
                  <a:srgbClr val="FFFFFF"/>
                </a:solidFill>
                <a:latin typeface="Arial" panose="020B0604020202020204" pitchFamily="34" charset="0"/>
                <a:cs typeface="Arial" panose="020B0604020202020204" pitchFamily="34" charset="0"/>
              </a:endParaRPr>
            </a:p>
          </p:txBody>
        </p:sp>
      </p:grpSp>
      <p:sp>
        <p:nvSpPr>
          <p:cNvPr id="12" name="TextBox 12"/>
          <p:cNvSpPr txBox="1"/>
          <p:nvPr/>
        </p:nvSpPr>
        <p:spPr>
          <a:xfrm>
            <a:off x="1845318" y="3205049"/>
            <a:ext cx="4297806" cy="5416771"/>
          </a:xfrm>
          <a:prstGeom prst="rect">
            <a:avLst/>
          </a:prstGeom>
        </p:spPr>
        <p:txBody>
          <a:bodyPr lIns="0" tIns="0" rIns="0" bIns="0" rtlCol="0" anchor="t">
            <a:spAutoFit/>
          </a:bodyPr>
          <a:lstStyle/>
          <a:p>
            <a:pPr marL="556854" lvl="1" indent="-278427">
              <a:lnSpc>
                <a:spcPts val="3559"/>
              </a:lnSpc>
              <a:buFont typeface="Arial"/>
              <a:buChar char="•"/>
            </a:pPr>
            <a:r>
              <a:rPr lang="en-US" sz="2579" spc="252">
                <a:solidFill>
                  <a:srgbClr val="231F20"/>
                </a:solidFill>
                <a:latin typeface="Arial Nova"/>
              </a:rPr>
              <a:t>Các loại áo thun mùa hè.</a:t>
            </a:r>
          </a:p>
          <a:p>
            <a:pPr marL="556854" lvl="1" indent="-278427">
              <a:lnSpc>
                <a:spcPts val="3559"/>
              </a:lnSpc>
              <a:buFont typeface="Arial"/>
              <a:buChar char="•"/>
            </a:pPr>
            <a:r>
              <a:rPr lang="en-US" sz="2579" spc="252">
                <a:solidFill>
                  <a:srgbClr val="231F20"/>
                </a:solidFill>
                <a:latin typeface="Arial Nova"/>
              </a:rPr>
              <a:t>Các loại áo hoodie mùa đông.</a:t>
            </a:r>
          </a:p>
          <a:p>
            <a:pPr marL="556854" lvl="1" indent="-278427">
              <a:lnSpc>
                <a:spcPts val="3559"/>
              </a:lnSpc>
              <a:buFont typeface="Arial"/>
              <a:buChar char="•"/>
            </a:pPr>
            <a:r>
              <a:rPr lang="en-US" sz="2579" spc="252">
                <a:solidFill>
                  <a:srgbClr val="231F20"/>
                </a:solidFill>
                <a:latin typeface="Arial Nova"/>
              </a:rPr>
              <a:t>Tìm kiếm các loại áo ưa thích theo từ khóa, theo mùa.</a:t>
            </a:r>
          </a:p>
          <a:p>
            <a:pPr marL="556854" lvl="1" indent="-278427">
              <a:lnSpc>
                <a:spcPts val="3559"/>
              </a:lnSpc>
              <a:buFont typeface="Arial"/>
              <a:buChar char="•"/>
            </a:pPr>
            <a:r>
              <a:rPr lang="en-US" sz="2579" spc="252">
                <a:solidFill>
                  <a:srgbClr val="231F20"/>
                </a:solidFill>
                <a:latin typeface="Arial Nova"/>
              </a:rPr>
              <a:t>Đăng kí, đăng nhập để đặt hàng online.</a:t>
            </a:r>
          </a:p>
          <a:p>
            <a:pPr marL="578443" lvl="1" indent="-289222">
              <a:lnSpc>
                <a:spcPts val="3697"/>
              </a:lnSpc>
              <a:spcBef>
                <a:spcPct val="0"/>
              </a:spcBef>
              <a:buFont typeface="Arial"/>
              <a:buChar char="•"/>
            </a:pPr>
            <a:r>
              <a:rPr lang="en-US" sz="2679" spc="262">
                <a:solidFill>
                  <a:srgbClr val="231F20"/>
                </a:solidFill>
                <a:latin typeface="Arial Nova"/>
              </a:rPr>
              <a:t>Bỏ vào giỏ hàng tiện theo dõi sản phẩm.</a:t>
            </a:r>
          </a:p>
        </p:txBody>
      </p:sp>
      <p:grpSp>
        <p:nvGrpSpPr>
          <p:cNvPr id="13" name="Group 13"/>
          <p:cNvGrpSpPr/>
          <p:nvPr/>
        </p:nvGrpSpPr>
        <p:grpSpPr>
          <a:xfrm>
            <a:off x="6711947" y="3375926"/>
            <a:ext cx="9609550" cy="4285365"/>
            <a:chOff x="0" y="0"/>
            <a:chExt cx="1822632" cy="812800"/>
          </a:xfrm>
        </p:grpSpPr>
        <p:sp>
          <p:nvSpPr>
            <p:cNvPr id="14" name="Freeform 14"/>
            <p:cNvSpPr/>
            <p:nvPr/>
          </p:nvSpPr>
          <p:spPr>
            <a:xfrm>
              <a:off x="0" y="0"/>
              <a:ext cx="1822632" cy="812800"/>
            </a:xfrm>
            <a:custGeom>
              <a:avLst/>
              <a:gdLst/>
              <a:ahLst/>
              <a:cxnLst/>
              <a:rect l="l" t="t" r="r" b="b"/>
              <a:pathLst>
                <a:path w="1822632" h="812800">
                  <a:moveTo>
                    <a:pt x="18530" y="0"/>
                  </a:moveTo>
                  <a:lnTo>
                    <a:pt x="1804102" y="0"/>
                  </a:lnTo>
                  <a:cubicBezTo>
                    <a:pt x="1814336" y="0"/>
                    <a:pt x="1822632" y="8296"/>
                    <a:pt x="1822632" y="18530"/>
                  </a:cubicBezTo>
                  <a:lnTo>
                    <a:pt x="1822632" y="794270"/>
                  </a:lnTo>
                  <a:cubicBezTo>
                    <a:pt x="1822632" y="804504"/>
                    <a:pt x="1814336" y="812800"/>
                    <a:pt x="1804102" y="812800"/>
                  </a:cubicBezTo>
                  <a:lnTo>
                    <a:pt x="18530" y="812800"/>
                  </a:lnTo>
                  <a:cubicBezTo>
                    <a:pt x="8296" y="812800"/>
                    <a:pt x="0" y="804504"/>
                    <a:pt x="0" y="794270"/>
                  </a:cubicBezTo>
                  <a:lnTo>
                    <a:pt x="0" y="18530"/>
                  </a:lnTo>
                  <a:cubicBezTo>
                    <a:pt x="0" y="8296"/>
                    <a:pt x="8296" y="0"/>
                    <a:pt x="18530" y="0"/>
                  </a:cubicBezTo>
                  <a:close/>
                </a:path>
              </a:pathLst>
            </a:custGeom>
            <a:blipFill>
              <a:blip r:embed="rId3"/>
              <a:stretch>
                <a:fillRect t="-468"/>
              </a:stretch>
            </a:blipFill>
          </p:spPr>
        </p:sp>
      </p:grpSp>
      <p:sp>
        <p:nvSpPr>
          <p:cNvPr id="15" name="TextBox 15"/>
          <p:cNvSpPr txBox="1"/>
          <p:nvPr/>
        </p:nvSpPr>
        <p:spPr>
          <a:xfrm>
            <a:off x="3690980" y="1702311"/>
            <a:ext cx="10906040" cy="947268"/>
          </a:xfrm>
          <a:prstGeom prst="rect">
            <a:avLst/>
          </a:prstGeom>
        </p:spPr>
        <p:txBody>
          <a:bodyPr lIns="0" tIns="0" rIns="0" bIns="0" rtlCol="0" anchor="t">
            <a:spAutoFit/>
          </a:bodyPr>
          <a:lstStyle/>
          <a:p>
            <a:pPr algn="ctr">
              <a:lnSpc>
                <a:spcPts val="7790"/>
              </a:lnSpc>
            </a:pPr>
            <a:r>
              <a:rPr lang="en-US" sz="5645" spc="45">
                <a:solidFill>
                  <a:srgbClr val="010101"/>
                </a:solidFill>
                <a:latin typeface="Baloo Bhai"/>
              </a:rPr>
              <a:t>2. GIỚI THIỆU</a:t>
            </a: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1111" b="-61111"/>
            </a:stretch>
          </a:blipFill>
        </p:spPr>
      </p:sp>
      <p:grpSp>
        <p:nvGrpSpPr>
          <p:cNvPr id="3" name="Group 3"/>
          <p:cNvGrpSpPr/>
          <p:nvPr/>
        </p:nvGrpSpPr>
        <p:grpSpPr>
          <a:xfrm>
            <a:off x="2243039" y="5143500"/>
            <a:ext cx="3189627" cy="8229600"/>
            <a:chOff x="0" y="0"/>
            <a:chExt cx="840066" cy="2167467"/>
          </a:xfrm>
        </p:grpSpPr>
        <p:sp>
          <p:nvSpPr>
            <p:cNvPr id="4" name="Freeform 4"/>
            <p:cNvSpPr/>
            <p:nvPr/>
          </p:nvSpPr>
          <p:spPr>
            <a:xfrm>
              <a:off x="0" y="0"/>
              <a:ext cx="840066" cy="2167467"/>
            </a:xfrm>
            <a:custGeom>
              <a:avLst/>
              <a:gdLst/>
              <a:ahLst/>
              <a:cxnLst/>
              <a:rect l="l" t="t" r="r" b="b"/>
              <a:pathLst>
                <a:path w="840066" h="2167467">
                  <a:moveTo>
                    <a:pt x="60680" y="0"/>
                  </a:moveTo>
                  <a:lnTo>
                    <a:pt x="779386" y="0"/>
                  </a:lnTo>
                  <a:cubicBezTo>
                    <a:pt x="795479" y="0"/>
                    <a:pt x="810914" y="6393"/>
                    <a:pt x="822294" y="17773"/>
                  </a:cubicBezTo>
                  <a:cubicBezTo>
                    <a:pt x="833673" y="29153"/>
                    <a:pt x="840066" y="44587"/>
                    <a:pt x="840066" y="60680"/>
                  </a:cubicBezTo>
                  <a:lnTo>
                    <a:pt x="840066" y="2106786"/>
                  </a:lnTo>
                  <a:cubicBezTo>
                    <a:pt x="840066" y="2140299"/>
                    <a:pt x="812899" y="2167467"/>
                    <a:pt x="779386" y="2167467"/>
                  </a:cubicBezTo>
                  <a:lnTo>
                    <a:pt x="60680" y="2167467"/>
                  </a:lnTo>
                  <a:cubicBezTo>
                    <a:pt x="27168" y="2167467"/>
                    <a:pt x="0" y="2140299"/>
                    <a:pt x="0" y="2106786"/>
                  </a:cubicBezTo>
                  <a:lnTo>
                    <a:pt x="0" y="60680"/>
                  </a:lnTo>
                  <a:cubicBezTo>
                    <a:pt x="0" y="27168"/>
                    <a:pt x="27168" y="0"/>
                    <a:pt x="60680" y="0"/>
                  </a:cubicBezTo>
                  <a:close/>
                </a:path>
              </a:pathLst>
            </a:custGeom>
            <a:solidFill>
              <a:srgbClr val="FFFFFF">
                <a:alpha val="86667"/>
              </a:srgbClr>
            </a:solidFill>
            <a:ln cap="rnd">
              <a:noFill/>
              <a:prstDash val="solid"/>
              <a:round/>
            </a:ln>
          </p:spPr>
        </p:sp>
        <p:sp>
          <p:nvSpPr>
            <p:cNvPr id="5" name="TextBox 5"/>
            <p:cNvSpPr txBox="1"/>
            <p:nvPr/>
          </p:nvSpPr>
          <p:spPr>
            <a:xfrm>
              <a:off x="0" y="-19050"/>
              <a:ext cx="840066" cy="2186517"/>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6" name="Group 6"/>
          <p:cNvGrpSpPr/>
          <p:nvPr/>
        </p:nvGrpSpPr>
        <p:grpSpPr>
          <a:xfrm>
            <a:off x="6967625" y="3493278"/>
            <a:ext cx="3189627" cy="8229600"/>
            <a:chOff x="0" y="0"/>
            <a:chExt cx="840066" cy="2167467"/>
          </a:xfrm>
        </p:grpSpPr>
        <p:sp>
          <p:nvSpPr>
            <p:cNvPr id="7" name="Freeform 7"/>
            <p:cNvSpPr/>
            <p:nvPr/>
          </p:nvSpPr>
          <p:spPr>
            <a:xfrm>
              <a:off x="0" y="0"/>
              <a:ext cx="840066" cy="2167467"/>
            </a:xfrm>
            <a:custGeom>
              <a:avLst/>
              <a:gdLst/>
              <a:ahLst/>
              <a:cxnLst/>
              <a:rect l="l" t="t" r="r" b="b"/>
              <a:pathLst>
                <a:path w="840066" h="2167467">
                  <a:moveTo>
                    <a:pt x="60680" y="0"/>
                  </a:moveTo>
                  <a:lnTo>
                    <a:pt x="779386" y="0"/>
                  </a:lnTo>
                  <a:cubicBezTo>
                    <a:pt x="795479" y="0"/>
                    <a:pt x="810914" y="6393"/>
                    <a:pt x="822294" y="17773"/>
                  </a:cubicBezTo>
                  <a:cubicBezTo>
                    <a:pt x="833673" y="29153"/>
                    <a:pt x="840066" y="44587"/>
                    <a:pt x="840066" y="60680"/>
                  </a:cubicBezTo>
                  <a:lnTo>
                    <a:pt x="840066" y="2106786"/>
                  </a:lnTo>
                  <a:cubicBezTo>
                    <a:pt x="840066" y="2140299"/>
                    <a:pt x="812899" y="2167467"/>
                    <a:pt x="779386" y="2167467"/>
                  </a:cubicBezTo>
                  <a:lnTo>
                    <a:pt x="60680" y="2167467"/>
                  </a:lnTo>
                  <a:cubicBezTo>
                    <a:pt x="27168" y="2167467"/>
                    <a:pt x="0" y="2140299"/>
                    <a:pt x="0" y="2106786"/>
                  </a:cubicBezTo>
                  <a:lnTo>
                    <a:pt x="0" y="60680"/>
                  </a:lnTo>
                  <a:cubicBezTo>
                    <a:pt x="0" y="27168"/>
                    <a:pt x="27168" y="0"/>
                    <a:pt x="60680" y="0"/>
                  </a:cubicBezTo>
                  <a:close/>
                </a:path>
              </a:pathLst>
            </a:custGeom>
            <a:solidFill>
              <a:srgbClr val="FFFFFF">
                <a:alpha val="86667"/>
              </a:srgbClr>
            </a:solidFill>
            <a:ln cap="rnd">
              <a:noFill/>
              <a:prstDash val="solid"/>
              <a:round/>
            </a:ln>
          </p:spPr>
        </p:sp>
        <p:sp>
          <p:nvSpPr>
            <p:cNvPr id="8" name="TextBox 8"/>
            <p:cNvSpPr txBox="1"/>
            <p:nvPr/>
          </p:nvSpPr>
          <p:spPr>
            <a:xfrm>
              <a:off x="0" y="-19050"/>
              <a:ext cx="840066" cy="2186517"/>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9" name="Group 9"/>
          <p:cNvGrpSpPr/>
          <p:nvPr/>
        </p:nvGrpSpPr>
        <p:grpSpPr>
          <a:xfrm>
            <a:off x="11524696" y="2243378"/>
            <a:ext cx="3189627" cy="8229600"/>
            <a:chOff x="0" y="0"/>
            <a:chExt cx="840066" cy="2167467"/>
          </a:xfrm>
        </p:grpSpPr>
        <p:sp>
          <p:nvSpPr>
            <p:cNvPr id="10" name="Freeform 10"/>
            <p:cNvSpPr/>
            <p:nvPr/>
          </p:nvSpPr>
          <p:spPr>
            <a:xfrm>
              <a:off x="0" y="0"/>
              <a:ext cx="840066" cy="2167467"/>
            </a:xfrm>
            <a:custGeom>
              <a:avLst/>
              <a:gdLst/>
              <a:ahLst/>
              <a:cxnLst/>
              <a:rect l="l" t="t" r="r" b="b"/>
              <a:pathLst>
                <a:path w="840066" h="2167467">
                  <a:moveTo>
                    <a:pt x="60680" y="0"/>
                  </a:moveTo>
                  <a:lnTo>
                    <a:pt x="779386" y="0"/>
                  </a:lnTo>
                  <a:cubicBezTo>
                    <a:pt x="795479" y="0"/>
                    <a:pt x="810914" y="6393"/>
                    <a:pt x="822294" y="17773"/>
                  </a:cubicBezTo>
                  <a:cubicBezTo>
                    <a:pt x="833673" y="29153"/>
                    <a:pt x="840066" y="44587"/>
                    <a:pt x="840066" y="60680"/>
                  </a:cubicBezTo>
                  <a:lnTo>
                    <a:pt x="840066" y="2106786"/>
                  </a:lnTo>
                  <a:cubicBezTo>
                    <a:pt x="840066" y="2140299"/>
                    <a:pt x="812899" y="2167467"/>
                    <a:pt x="779386" y="2167467"/>
                  </a:cubicBezTo>
                  <a:lnTo>
                    <a:pt x="60680" y="2167467"/>
                  </a:lnTo>
                  <a:cubicBezTo>
                    <a:pt x="27168" y="2167467"/>
                    <a:pt x="0" y="2140299"/>
                    <a:pt x="0" y="2106786"/>
                  </a:cubicBezTo>
                  <a:lnTo>
                    <a:pt x="0" y="60680"/>
                  </a:lnTo>
                  <a:cubicBezTo>
                    <a:pt x="0" y="27168"/>
                    <a:pt x="27168" y="0"/>
                    <a:pt x="60680" y="0"/>
                  </a:cubicBezTo>
                  <a:close/>
                </a:path>
              </a:pathLst>
            </a:custGeom>
            <a:solidFill>
              <a:srgbClr val="FFFFFF">
                <a:alpha val="86667"/>
              </a:srgbClr>
            </a:solidFill>
            <a:ln cap="rnd">
              <a:noFill/>
              <a:prstDash val="solid"/>
              <a:round/>
            </a:ln>
          </p:spPr>
        </p:sp>
        <p:sp>
          <p:nvSpPr>
            <p:cNvPr id="11" name="TextBox 11"/>
            <p:cNvSpPr txBox="1"/>
            <p:nvPr/>
          </p:nvSpPr>
          <p:spPr>
            <a:xfrm>
              <a:off x="0" y="-19050"/>
              <a:ext cx="840066" cy="2186517"/>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12" name="Group 12"/>
          <p:cNvGrpSpPr/>
          <p:nvPr/>
        </p:nvGrpSpPr>
        <p:grpSpPr>
          <a:xfrm>
            <a:off x="1505995" y="408470"/>
            <a:ext cx="9635410" cy="1269113"/>
            <a:chOff x="0" y="0"/>
            <a:chExt cx="2537721" cy="334252"/>
          </a:xfrm>
        </p:grpSpPr>
        <p:sp>
          <p:nvSpPr>
            <p:cNvPr id="13" name="Freeform 13"/>
            <p:cNvSpPr/>
            <p:nvPr/>
          </p:nvSpPr>
          <p:spPr>
            <a:xfrm>
              <a:off x="0" y="0"/>
              <a:ext cx="2537721" cy="334252"/>
            </a:xfrm>
            <a:custGeom>
              <a:avLst/>
              <a:gdLst/>
              <a:ahLst/>
              <a:cxnLst/>
              <a:rect l="l" t="t" r="r" b="b"/>
              <a:pathLst>
                <a:path w="2537721" h="334252">
                  <a:moveTo>
                    <a:pt x="20087" y="0"/>
                  </a:moveTo>
                  <a:lnTo>
                    <a:pt x="2517634" y="0"/>
                  </a:lnTo>
                  <a:cubicBezTo>
                    <a:pt x="2528728" y="0"/>
                    <a:pt x="2537721" y="8993"/>
                    <a:pt x="2537721" y="20087"/>
                  </a:cubicBezTo>
                  <a:lnTo>
                    <a:pt x="2537721" y="314165"/>
                  </a:lnTo>
                  <a:cubicBezTo>
                    <a:pt x="2537721" y="325259"/>
                    <a:pt x="2528728" y="334252"/>
                    <a:pt x="2517634" y="334252"/>
                  </a:cubicBezTo>
                  <a:lnTo>
                    <a:pt x="20087" y="334252"/>
                  </a:lnTo>
                  <a:cubicBezTo>
                    <a:pt x="8993" y="334252"/>
                    <a:pt x="0" y="325259"/>
                    <a:pt x="0" y="314165"/>
                  </a:cubicBezTo>
                  <a:lnTo>
                    <a:pt x="0" y="20087"/>
                  </a:lnTo>
                  <a:cubicBezTo>
                    <a:pt x="0" y="8993"/>
                    <a:pt x="8993" y="0"/>
                    <a:pt x="20087" y="0"/>
                  </a:cubicBezTo>
                  <a:close/>
                </a:path>
              </a:pathLst>
            </a:custGeom>
            <a:solidFill>
              <a:srgbClr val="FFFFFF">
                <a:alpha val="86667"/>
              </a:srgbClr>
            </a:solidFill>
          </p:spPr>
        </p:sp>
        <p:sp>
          <p:nvSpPr>
            <p:cNvPr id="14" name="TextBox 14"/>
            <p:cNvSpPr txBox="1"/>
            <p:nvPr/>
          </p:nvSpPr>
          <p:spPr>
            <a:xfrm>
              <a:off x="0" y="-19050"/>
              <a:ext cx="2537721" cy="353302"/>
            </a:xfrm>
            <a:prstGeom prst="rect">
              <a:avLst/>
            </a:prstGeom>
          </p:spPr>
          <p:txBody>
            <a:bodyPr lIns="50800" tIns="50800" rIns="50800" bIns="50800" rtlCol="0" anchor="ctr"/>
            <a:lstStyle/>
            <a:p>
              <a:pPr algn="ctr">
                <a:lnSpc>
                  <a:spcPts val="2859"/>
                </a:lnSpc>
              </a:pPr>
              <a:endParaRPr/>
            </a:p>
          </p:txBody>
        </p:sp>
      </p:grpSp>
      <p:grpSp>
        <p:nvGrpSpPr>
          <p:cNvPr id="15" name="Group 15"/>
          <p:cNvGrpSpPr/>
          <p:nvPr/>
        </p:nvGrpSpPr>
        <p:grpSpPr>
          <a:xfrm>
            <a:off x="3007055" y="5421737"/>
            <a:ext cx="1658463" cy="1531200"/>
            <a:chOff x="0" y="0"/>
            <a:chExt cx="867625" cy="801048"/>
          </a:xfrm>
        </p:grpSpPr>
        <p:sp>
          <p:nvSpPr>
            <p:cNvPr id="16" name="Freeform 16"/>
            <p:cNvSpPr/>
            <p:nvPr/>
          </p:nvSpPr>
          <p:spPr>
            <a:xfrm>
              <a:off x="0" y="0"/>
              <a:ext cx="867625" cy="801048"/>
            </a:xfrm>
            <a:custGeom>
              <a:avLst/>
              <a:gdLst/>
              <a:ahLst/>
              <a:cxnLst/>
              <a:rect l="l" t="t" r="r" b="b"/>
              <a:pathLst>
                <a:path w="867625" h="801048">
                  <a:moveTo>
                    <a:pt x="433813" y="0"/>
                  </a:moveTo>
                  <a:cubicBezTo>
                    <a:pt x="194225" y="0"/>
                    <a:pt x="0" y="179321"/>
                    <a:pt x="0" y="400524"/>
                  </a:cubicBezTo>
                  <a:cubicBezTo>
                    <a:pt x="0" y="621727"/>
                    <a:pt x="194225" y="801048"/>
                    <a:pt x="433813" y="801048"/>
                  </a:cubicBezTo>
                  <a:cubicBezTo>
                    <a:pt x="673401" y="801048"/>
                    <a:pt x="867625" y="621727"/>
                    <a:pt x="867625" y="400524"/>
                  </a:cubicBezTo>
                  <a:cubicBezTo>
                    <a:pt x="867625" y="179321"/>
                    <a:pt x="673401" y="0"/>
                    <a:pt x="433813" y="0"/>
                  </a:cubicBezTo>
                  <a:close/>
                </a:path>
              </a:pathLst>
            </a:custGeom>
            <a:blipFill>
              <a:blip r:embed="rId3"/>
              <a:stretch>
                <a:fillRect l="-5201" t="-9789" r="-5201" b="-9789"/>
              </a:stretch>
            </a:blipFill>
          </p:spPr>
        </p:sp>
      </p:grpSp>
      <p:sp>
        <p:nvSpPr>
          <p:cNvPr id="17" name="Freeform 17"/>
          <p:cNvSpPr/>
          <p:nvPr/>
        </p:nvSpPr>
        <p:spPr>
          <a:xfrm>
            <a:off x="7713615" y="4025005"/>
            <a:ext cx="1697647" cy="1469968"/>
          </a:xfrm>
          <a:custGeom>
            <a:avLst/>
            <a:gdLst/>
            <a:ahLst/>
            <a:cxnLst/>
            <a:rect l="l" t="t" r="r" b="b"/>
            <a:pathLst>
              <a:path w="1697647" h="1469968">
                <a:moveTo>
                  <a:pt x="0" y="0"/>
                </a:moveTo>
                <a:lnTo>
                  <a:pt x="1697648" y="0"/>
                </a:lnTo>
                <a:lnTo>
                  <a:pt x="1697648" y="1469968"/>
                </a:lnTo>
                <a:lnTo>
                  <a:pt x="0" y="1469968"/>
                </a:lnTo>
                <a:lnTo>
                  <a:pt x="0" y="0"/>
                </a:lnTo>
                <a:close/>
              </a:path>
            </a:pathLst>
          </a:custGeom>
          <a:blipFill>
            <a:blip r:embed="rId4"/>
            <a:stretch>
              <a:fillRect/>
            </a:stretch>
          </a:blipFill>
        </p:spPr>
      </p:sp>
      <p:sp>
        <p:nvSpPr>
          <p:cNvPr id="18" name="Freeform 18"/>
          <p:cNvSpPr/>
          <p:nvPr/>
        </p:nvSpPr>
        <p:spPr>
          <a:xfrm>
            <a:off x="12108794" y="2482561"/>
            <a:ext cx="2021432" cy="2021432"/>
          </a:xfrm>
          <a:custGeom>
            <a:avLst/>
            <a:gdLst/>
            <a:ahLst/>
            <a:cxnLst/>
            <a:rect l="l" t="t" r="r" b="b"/>
            <a:pathLst>
              <a:path w="2021432" h="2021432">
                <a:moveTo>
                  <a:pt x="0" y="0"/>
                </a:moveTo>
                <a:lnTo>
                  <a:pt x="2021432" y="0"/>
                </a:lnTo>
                <a:lnTo>
                  <a:pt x="2021432" y="2021433"/>
                </a:lnTo>
                <a:lnTo>
                  <a:pt x="0" y="2021433"/>
                </a:lnTo>
                <a:lnTo>
                  <a:pt x="0" y="0"/>
                </a:lnTo>
                <a:close/>
              </a:path>
            </a:pathLst>
          </a:custGeom>
          <a:blipFill>
            <a:blip r:embed="rId5"/>
            <a:stretch>
              <a:fillRect/>
            </a:stretch>
          </a:blipFill>
        </p:spPr>
      </p:sp>
      <p:sp>
        <p:nvSpPr>
          <p:cNvPr id="19" name="TextBox 19"/>
          <p:cNvSpPr txBox="1"/>
          <p:nvPr/>
        </p:nvSpPr>
        <p:spPr>
          <a:xfrm>
            <a:off x="1805297" y="580609"/>
            <a:ext cx="9036805" cy="839109"/>
          </a:xfrm>
          <a:prstGeom prst="rect">
            <a:avLst/>
          </a:prstGeom>
        </p:spPr>
        <p:txBody>
          <a:bodyPr lIns="0" tIns="0" rIns="0" bIns="0" rtlCol="0" anchor="t">
            <a:spAutoFit/>
          </a:bodyPr>
          <a:lstStyle/>
          <a:p>
            <a:pPr marL="0" lvl="0" indent="0" algn="ctr">
              <a:lnSpc>
                <a:spcPts val="6845"/>
              </a:lnSpc>
              <a:spcBef>
                <a:spcPct val="0"/>
              </a:spcBef>
            </a:pPr>
            <a:r>
              <a:rPr lang="en-US" sz="4960" spc="173">
                <a:solidFill>
                  <a:srgbClr val="010101"/>
                </a:solidFill>
                <a:latin typeface="Baloo Bhai"/>
              </a:rPr>
              <a:t>3. CÁC CÔNG NGHỆ SỬ DỤNG</a:t>
            </a:r>
          </a:p>
        </p:txBody>
      </p:sp>
      <p:sp>
        <p:nvSpPr>
          <p:cNvPr id="20" name="TextBox 20"/>
          <p:cNvSpPr txBox="1"/>
          <p:nvPr/>
        </p:nvSpPr>
        <p:spPr>
          <a:xfrm>
            <a:off x="2419448" y="7249934"/>
            <a:ext cx="2833678" cy="2408082"/>
          </a:xfrm>
          <a:prstGeom prst="rect">
            <a:avLst/>
          </a:prstGeom>
        </p:spPr>
        <p:txBody>
          <a:bodyPr lIns="0" tIns="0" rIns="0" bIns="0" rtlCol="0" anchor="t">
            <a:spAutoFit/>
          </a:bodyPr>
          <a:lstStyle/>
          <a:p>
            <a:pPr algn="ctr">
              <a:lnSpc>
                <a:spcPts val="6430"/>
              </a:lnSpc>
            </a:pPr>
            <a:r>
              <a:rPr lang="en-US" sz="4659" spc="65">
                <a:solidFill>
                  <a:srgbClr val="040506"/>
                </a:solidFill>
                <a:latin typeface="Montserrat Classic"/>
              </a:rPr>
              <a:t>Backend - </a:t>
            </a:r>
          </a:p>
          <a:p>
            <a:pPr algn="ctr">
              <a:lnSpc>
                <a:spcPts val="6430"/>
              </a:lnSpc>
            </a:pPr>
            <a:r>
              <a:rPr lang="en-US" sz="4659" spc="65">
                <a:solidFill>
                  <a:srgbClr val="040506"/>
                </a:solidFill>
                <a:latin typeface="Montserrat Classic"/>
              </a:rPr>
              <a:t>Django </a:t>
            </a:r>
          </a:p>
        </p:txBody>
      </p:sp>
      <p:sp>
        <p:nvSpPr>
          <p:cNvPr id="21" name="TextBox 21"/>
          <p:cNvSpPr txBox="1"/>
          <p:nvPr/>
        </p:nvSpPr>
        <p:spPr>
          <a:xfrm>
            <a:off x="11871753" y="5336012"/>
            <a:ext cx="2721275" cy="2272065"/>
          </a:xfrm>
          <a:prstGeom prst="rect">
            <a:avLst/>
          </a:prstGeom>
        </p:spPr>
        <p:txBody>
          <a:bodyPr lIns="0" tIns="0" rIns="0" bIns="0" rtlCol="0" anchor="t">
            <a:spAutoFit/>
          </a:bodyPr>
          <a:lstStyle/>
          <a:p>
            <a:pPr algn="ctr">
              <a:lnSpc>
                <a:spcPts val="6016"/>
              </a:lnSpc>
            </a:pPr>
            <a:r>
              <a:rPr lang="en-US" sz="4359" spc="61">
                <a:solidFill>
                  <a:srgbClr val="040506"/>
                </a:solidFill>
                <a:latin typeface="Montserrat Classic"/>
              </a:rPr>
              <a:t>Database </a:t>
            </a:r>
          </a:p>
          <a:p>
            <a:pPr algn="ctr">
              <a:lnSpc>
                <a:spcPts val="6016"/>
              </a:lnSpc>
            </a:pPr>
            <a:r>
              <a:rPr lang="en-US" sz="4359" spc="61">
                <a:solidFill>
                  <a:srgbClr val="040506"/>
                </a:solidFill>
                <a:latin typeface="Montserrat Classic"/>
              </a:rPr>
              <a:t>- </a:t>
            </a:r>
          </a:p>
          <a:p>
            <a:pPr marL="0" lvl="0" indent="0" algn="ctr">
              <a:lnSpc>
                <a:spcPts val="6016"/>
              </a:lnSpc>
              <a:spcBef>
                <a:spcPct val="0"/>
              </a:spcBef>
            </a:pPr>
            <a:r>
              <a:rPr lang="en-US" sz="4359" spc="61">
                <a:solidFill>
                  <a:srgbClr val="040506"/>
                </a:solidFill>
                <a:latin typeface="Montserrat Classic"/>
              </a:rPr>
              <a:t>Sqlite </a:t>
            </a:r>
          </a:p>
        </p:txBody>
      </p:sp>
      <p:sp>
        <p:nvSpPr>
          <p:cNvPr id="22" name="TextBox 22"/>
          <p:cNvSpPr txBox="1"/>
          <p:nvPr/>
        </p:nvSpPr>
        <p:spPr>
          <a:xfrm>
            <a:off x="7056613" y="6272453"/>
            <a:ext cx="3011652" cy="2408082"/>
          </a:xfrm>
          <a:prstGeom prst="rect">
            <a:avLst/>
          </a:prstGeom>
        </p:spPr>
        <p:txBody>
          <a:bodyPr lIns="0" tIns="0" rIns="0" bIns="0" rtlCol="0" anchor="t">
            <a:spAutoFit/>
          </a:bodyPr>
          <a:lstStyle/>
          <a:p>
            <a:pPr algn="ctr">
              <a:lnSpc>
                <a:spcPts val="6430"/>
              </a:lnSpc>
            </a:pPr>
            <a:r>
              <a:rPr lang="en-US" sz="4659" spc="65">
                <a:solidFill>
                  <a:srgbClr val="040506"/>
                </a:solidFill>
                <a:latin typeface="Montserrat Classic"/>
              </a:rPr>
              <a:t>Frontend </a:t>
            </a:r>
          </a:p>
          <a:p>
            <a:pPr algn="ctr">
              <a:lnSpc>
                <a:spcPts val="6430"/>
              </a:lnSpc>
            </a:pPr>
            <a:r>
              <a:rPr lang="en-US" sz="4659" spc="65">
                <a:solidFill>
                  <a:srgbClr val="040506"/>
                </a:solidFill>
                <a:latin typeface="Montserrat Classic"/>
              </a:rPr>
              <a:t>- </a:t>
            </a:r>
          </a:p>
          <a:p>
            <a:pPr algn="ctr">
              <a:lnSpc>
                <a:spcPts val="6430"/>
              </a:lnSpc>
            </a:pPr>
            <a:r>
              <a:rPr lang="en-US" sz="4659" spc="65">
                <a:solidFill>
                  <a:srgbClr val="040506"/>
                </a:solidFill>
                <a:latin typeface="Montserrat Classic"/>
              </a:rPr>
              <a:t>Vue</a:t>
            </a: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a:off x="3210630" y="2791960"/>
            <a:ext cx="14634413" cy="7135466"/>
          </a:xfrm>
          <a:custGeom>
            <a:avLst/>
            <a:gdLst/>
            <a:ahLst/>
            <a:cxnLst/>
            <a:rect l="l" t="t" r="r" b="b"/>
            <a:pathLst>
              <a:path w="14634413" h="7135466">
                <a:moveTo>
                  <a:pt x="0" y="0"/>
                </a:moveTo>
                <a:lnTo>
                  <a:pt x="14634414" y="0"/>
                </a:lnTo>
                <a:lnTo>
                  <a:pt x="14634414" y="7135466"/>
                </a:lnTo>
                <a:lnTo>
                  <a:pt x="0" y="7135466"/>
                </a:lnTo>
                <a:lnTo>
                  <a:pt x="0" y="0"/>
                </a:lnTo>
                <a:close/>
              </a:path>
            </a:pathLst>
          </a:custGeom>
          <a:blipFill>
            <a:blip r:embed="rId3"/>
            <a:stretch>
              <a:fillRect l="-4395" r="-4395" b="-1028"/>
            </a:stretch>
          </a:blipFill>
        </p:spPr>
      </p:sp>
      <p:grpSp>
        <p:nvGrpSpPr>
          <p:cNvPr id="4" name="Group 4"/>
          <p:cNvGrpSpPr/>
          <p:nvPr/>
        </p:nvGrpSpPr>
        <p:grpSpPr>
          <a:xfrm>
            <a:off x="0" y="419730"/>
            <a:ext cx="4986770" cy="3482322"/>
            <a:chOff x="0" y="0"/>
            <a:chExt cx="1347773" cy="941166"/>
          </a:xfrm>
        </p:grpSpPr>
        <p:sp>
          <p:nvSpPr>
            <p:cNvPr id="5" name="Freeform 5"/>
            <p:cNvSpPr/>
            <p:nvPr/>
          </p:nvSpPr>
          <p:spPr>
            <a:xfrm>
              <a:off x="0" y="0"/>
              <a:ext cx="1347773" cy="941166"/>
            </a:xfrm>
            <a:custGeom>
              <a:avLst/>
              <a:gdLst/>
              <a:ahLst/>
              <a:cxnLst/>
              <a:rect l="l" t="t" r="r" b="b"/>
              <a:pathLst>
                <a:path w="1347773" h="941166">
                  <a:moveTo>
                    <a:pt x="31050" y="0"/>
                  </a:moveTo>
                  <a:lnTo>
                    <a:pt x="1316723" y="0"/>
                  </a:lnTo>
                  <a:cubicBezTo>
                    <a:pt x="1333872" y="0"/>
                    <a:pt x="1347773" y="13901"/>
                    <a:pt x="1347773" y="31050"/>
                  </a:cubicBezTo>
                  <a:lnTo>
                    <a:pt x="1347773" y="910117"/>
                  </a:lnTo>
                  <a:cubicBezTo>
                    <a:pt x="1347773" y="927265"/>
                    <a:pt x="1333872" y="941166"/>
                    <a:pt x="1316723" y="941166"/>
                  </a:cubicBezTo>
                  <a:lnTo>
                    <a:pt x="31050" y="941166"/>
                  </a:lnTo>
                  <a:cubicBezTo>
                    <a:pt x="22815" y="941166"/>
                    <a:pt x="14917" y="937895"/>
                    <a:pt x="9094" y="932072"/>
                  </a:cubicBezTo>
                  <a:cubicBezTo>
                    <a:pt x="3271" y="926249"/>
                    <a:pt x="0" y="918352"/>
                    <a:pt x="0" y="910117"/>
                  </a:cubicBezTo>
                  <a:lnTo>
                    <a:pt x="0" y="31050"/>
                  </a:lnTo>
                  <a:cubicBezTo>
                    <a:pt x="0" y="13901"/>
                    <a:pt x="13901" y="0"/>
                    <a:pt x="31050" y="0"/>
                  </a:cubicBezTo>
                  <a:close/>
                </a:path>
              </a:pathLst>
            </a:custGeom>
            <a:solidFill>
              <a:srgbClr val="FFFFFF"/>
            </a:solidFill>
            <a:ln w="38100" cap="sq">
              <a:solidFill>
                <a:srgbClr val="363636"/>
              </a:solidFill>
              <a:prstDash val="solid"/>
              <a:miter/>
            </a:ln>
          </p:spPr>
        </p:sp>
        <p:sp>
          <p:nvSpPr>
            <p:cNvPr id="6" name="TextBox 6"/>
            <p:cNvSpPr txBox="1"/>
            <p:nvPr/>
          </p:nvSpPr>
          <p:spPr>
            <a:xfrm>
              <a:off x="0" y="-19050"/>
              <a:ext cx="1347773" cy="960216"/>
            </a:xfrm>
            <a:prstGeom prst="rect">
              <a:avLst/>
            </a:prstGeom>
          </p:spPr>
          <p:txBody>
            <a:bodyPr lIns="50800" tIns="50800" rIns="50800" bIns="50800" rtlCol="0" anchor="ctr"/>
            <a:lstStyle/>
            <a:p>
              <a:pPr algn="ctr">
                <a:lnSpc>
                  <a:spcPts val="2859"/>
                </a:lnSpc>
              </a:pPr>
              <a:endParaRPr/>
            </a:p>
          </p:txBody>
        </p:sp>
      </p:grpSp>
      <p:grpSp>
        <p:nvGrpSpPr>
          <p:cNvPr id="7" name="Group 7"/>
          <p:cNvGrpSpPr/>
          <p:nvPr/>
        </p:nvGrpSpPr>
        <p:grpSpPr>
          <a:xfrm>
            <a:off x="235832" y="267351"/>
            <a:ext cx="1021048" cy="1095337"/>
            <a:chOff x="0" y="0"/>
            <a:chExt cx="2127600" cy="2282400"/>
          </a:xfrm>
        </p:grpSpPr>
        <p:sp>
          <p:nvSpPr>
            <p:cNvPr id="8" name="Freeform 8"/>
            <p:cNvSpPr/>
            <p:nvPr/>
          </p:nvSpPr>
          <p:spPr>
            <a:xfrm>
              <a:off x="0" y="0"/>
              <a:ext cx="2136648" cy="2334387"/>
            </a:xfrm>
            <a:custGeom>
              <a:avLst/>
              <a:gdLst/>
              <a:ahLst/>
              <a:cxnLst/>
              <a:rect l="l" t="t" r="r" b="b"/>
              <a:pathLst>
                <a:path w="2136648" h="2334387">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sp>
        <p:nvSpPr>
          <p:cNvPr id="9" name="TextBox 9"/>
          <p:cNvSpPr txBox="1"/>
          <p:nvPr/>
        </p:nvSpPr>
        <p:spPr>
          <a:xfrm>
            <a:off x="6618446" y="-26606"/>
            <a:ext cx="10872957" cy="1174809"/>
          </a:xfrm>
          <a:prstGeom prst="rect">
            <a:avLst/>
          </a:prstGeom>
        </p:spPr>
        <p:txBody>
          <a:bodyPr lIns="0" tIns="0" rIns="0" bIns="0" rtlCol="0" anchor="t">
            <a:spAutoFit/>
          </a:bodyPr>
          <a:lstStyle/>
          <a:p>
            <a:pPr marL="0" lvl="0" indent="0" algn="ctr">
              <a:lnSpc>
                <a:spcPts val="9577"/>
              </a:lnSpc>
              <a:spcBef>
                <a:spcPct val="0"/>
              </a:spcBef>
            </a:pPr>
            <a:r>
              <a:rPr lang="en-US" sz="6940" spc="242">
                <a:solidFill>
                  <a:srgbClr val="010101"/>
                </a:solidFill>
                <a:latin typeface="Baloo Bhai"/>
              </a:rPr>
              <a:t>4. DEMO</a:t>
            </a:r>
          </a:p>
        </p:txBody>
      </p:sp>
      <p:sp>
        <p:nvSpPr>
          <p:cNvPr id="10" name="TextBox 10"/>
          <p:cNvSpPr txBox="1"/>
          <p:nvPr/>
        </p:nvSpPr>
        <p:spPr>
          <a:xfrm>
            <a:off x="6925895" y="1091053"/>
            <a:ext cx="11154339" cy="514630"/>
          </a:xfrm>
          <a:prstGeom prst="rect">
            <a:avLst/>
          </a:prstGeom>
        </p:spPr>
        <p:txBody>
          <a:bodyPr lIns="0" tIns="0" rIns="0" bIns="0" rtlCol="0" anchor="t">
            <a:spAutoFit/>
          </a:bodyPr>
          <a:lstStyle/>
          <a:p>
            <a:pPr algn="ctr">
              <a:lnSpc>
                <a:spcPts val="4274"/>
              </a:lnSpc>
            </a:pPr>
            <a:r>
              <a:rPr lang="en-US" sz="3053">
                <a:solidFill>
                  <a:srgbClr val="100F0D"/>
                </a:solidFill>
                <a:latin typeface="Montserrat Light"/>
              </a:rPr>
              <a:t>Các chức năng của trang web PyShop.</a:t>
            </a:r>
          </a:p>
        </p:txBody>
      </p:sp>
      <p:sp>
        <p:nvSpPr>
          <p:cNvPr id="11" name="TextBox 11"/>
          <p:cNvSpPr txBox="1"/>
          <p:nvPr/>
        </p:nvSpPr>
        <p:spPr>
          <a:xfrm>
            <a:off x="1434491" y="507417"/>
            <a:ext cx="2675350" cy="492186"/>
          </a:xfrm>
          <a:prstGeom prst="rect">
            <a:avLst/>
          </a:prstGeom>
        </p:spPr>
        <p:txBody>
          <a:bodyPr lIns="0" tIns="0" rIns="0" bIns="0" rtlCol="0" anchor="t">
            <a:spAutoFit/>
          </a:bodyPr>
          <a:lstStyle/>
          <a:p>
            <a:pPr marL="0" lvl="1" indent="0" algn="l">
              <a:lnSpc>
                <a:spcPts val="4171"/>
              </a:lnSpc>
              <a:spcBef>
                <a:spcPct val="0"/>
              </a:spcBef>
            </a:pPr>
            <a:r>
              <a:rPr lang="en-US" sz="3023" b="1" spc="296" dirty="0" err="1">
                <a:solidFill>
                  <a:srgbClr val="000000"/>
                </a:solidFill>
                <a:latin typeface="Arial" panose="020B0604020202020204" pitchFamily="34" charset="0"/>
                <a:cs typeface="Arial" panose="020B0604020202020204" pitchFamily="34" charset="0"/>
              </a:rPr>
              <a:t>Chức</a:t>
            </a:r>
            <a:r>
              <a:rPr lang="en-US" sz="3023" b="1" spc="296" dirty="0">
                <a:solidFill>
                  <a:srgbClr val="000000"/>
                </a:solidFill>
                <a:latin typeface="Arial" panose="020B0604020202020204" pitchFamily="34" charset="0"/>
                <a:cs typeface="Arial" panose="020B0604020202020204" pitchFamily="34" charset="0"/>
              </a:rPr>
              <a:t> </a:t>
            </a:r>
            <a:r>
              <a:rPr lang="en-US" sz="3023" b="1" spc="296" dirty="0" err="1">
                <a:solidFill>
                  <a:srgbClr val="000000"/>
                </a:solidFill>
                <a:latin typeface="Arial" panose="020B0604020202020204" pitchFamily="34" charset="0"/>
                <a:cs typeface="Arial" panose="020B0604020202020204" pitchFamily="34" charset="0"/>
              </a:rPr>
              <a:t>năng</a:t>
            </a:r>
            <a:endParaRPr lang="en-US" sz="3023" b="1" spc="296" dirty="0">
              <a:solidFill>
                <a:srgbClr val="000000"/>
              </a:solidFill>
              <a:latin typeface="Arial" panose="020B0604020202020204" pitchFamily="34" charset="0"/>
              <a:cs typeface="Arial" panose="020B0604020202020204" pitchFamily="34" charset="0"/>
            </a:endParaRPr>
          </a:p>
        </p:txBody>
      </p:sp>
      <p:sp>
        <p:nvSpPr>
          <p:cNvPr id="12" name="TextBox 12"/>
          <p:cNvSpPr txBox="1"/>
          <p:nvPr/>
        </p:nvSpPr>
        <p:spPr>
          <a:xfrm>
            <a:off x="173832" y="1435676"/>
            <a:ext cx="4639106" cy="2228096"/>
          </a:xfrm>
          <a:prstGeom prst="rect">
            <a:avLst/>
          </a:prstGeom>
        </p:spPr>
        <p:txBody>
          <a:bodyPr lIns="0" tIns="0" rIns="0" bIns="0" rtlCol="0" anchor="t">
            <a:spAutoFit/>
          </a:bodyPr>
          <a:lstStyle/>
          <a:p>
            <a:pPr algn="just">
              <a:lnSpc>
                <a:spcPts val="3577"/>
              </a:lnSpc>
            </a:pPr>
            <a:r>
              <a:rPr lang="en-US" sz="2592" spc="254">
                <a:solidFill>
                  <a:srgbClr val="000000"/>
                </a:solidFill>
                <a:latin typeface="Montserrat Light"/>
              </a:rPr>
              <a:t>Các sản phẩm sẽ hiển thị ngay tại trang chủ chính của web để dễ dàng tiếp cận khách hàng truy cập vào web.</a:t>
            </a:r>
          </a:p>
        </p:txBody>
      </p:sp>
      <p:sp>
        <p:nvSpPr>
          <p:cNvPr id="13" name="TextBox 13"/>
          <p:cNvSpPr txBox="1"/>
          <p:nvPr/>
        </p:nvSpPr>
        <p:spPr>
          <a:xfrm>
            <a:off x="1434491" y="1019335"/>
            <a:ext cx="3552279" cy="419026"/>
          </a:xfrm>
          <a:prstGeom prst="rect">
            <a:avLst/>
          </a:prstGeom>
        </p:spPr>
        <p:txBody>
          <a:bodyPr lIns="0" tIns="0" rIns="0" bIns="0" rtlCol="0" anchor="t">
            <a:spAutoFit/>
          </a:bodyPr>
          <a:lstStyle/>
          <a:p>
            <a:pPr algn="l">
              <a:lnSpc>
                <a:spcPts val="3454"/>
              </a:lnSpc>
              <a:spcBef>
                <a:spcPct val="0"/>
              </a:spcBef>
            </a:pPr>
            <a:r>
              <a:rPr lang="en-US" sz="2503" spc="245">
                <a:solidFill>
                  <a:srgbClr val="000000"/>
                </a:solidFill>
                <a:latin typeface="Baloo Bhai"/>
              </a:rPr>
              <a:t>Hiển thị sản phẩm</a:t>
            </a: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a:off x="3970063" y="2220413"/>
            <a:ext cx="13643458" cy="6522655"/>
          </a:xfrm>
          <a:custGeom>
            <a:avLst/>
            <a:gdLst/>
            <a:ahLst/>
            <a:cxnLst/>
            <a:rect l="l" t="t" r="r" b="b"/>
            <a:pathLst>
              <a:path w="13643458" h="6522655">
                <a:moveTo>
                  <a:pt x="0" y="0"/>
                </a:moveTo>
                <a:lnTo>
                  <a:pt x="13643458" y="0"/>
                </a:lnTo>
                <a:lnTo>
                  <a:pt x="13643458" y="6522655"/>
                </a:lnTo>
                <a:lnTo>
                  <a:pt x="0" y="6522655"/>
                </a:lnTo>
                <a:lnTo>
                  <a:pt x="0" y="0"/>
                </a:lnTo>
                <a:close/>
              </a:path>
            </a:pathLst>
          </a:custGeom>
          <a:blipFill>
            <a:blip r:embed="rId3"/>
            <a:stretch>
              <a:fillRect/>
            </a:stretch>
          </a:blipFill>
        </p:spPr>
      </p:sp>
      <p:grpSp>
        <p:nvGrpSpPr>
          <p:cNvPr id="4" name="Group 4"/>
          <p:cNvGrpSpPr/>
          <p:nvPr/>
        </p:nvGrpSpPr>
        <p:grpSpPr>
          <a:xfrm>
            <a:off x="0" y="419730"/>
            <a:ext cx="5549344" cy="1591132"/>
            <a:chOff x="0" y="0"/>
            <a:chExt cx="1499820" cy="430035"/>
          </a:xfrm>
        </p:grpSpPr>
        <p:sp>
          <p:nvSpPr>
            <p:cNvPr id="5" name="Freeform 5"/>
            <p:cNvSpPr/>
            <p:nvPr/>
          </p:nvSpPr>
          <p:spPr>
            <a:xfrm>
              <a:off x="0" y="0"/>
              <a:ext cx="1499820" cy="430035"/>
            </a:xfrm>
            <a:custGeom>
              <a:avLst/>
              <a:gdLst/>
              <a:ahLst/>
              <a:cxnLst/>
              <a:rect l="l" t="t" r="r" b="b"/>
              <a:pathLst>
                <a:path w="1499820" h="430035">
                  <a:moveTo>
                    <a:pt x="27902" y="0"/>
                  </a:moveTo>
                  <a:lnTo>
                    <a:pt x="1471918" y="0"/>
                  </a:lnTo>
                  <a:cubicBezTo>
                    <a:pt x="1487328" y="0"/>
                    <a:pt x="1499820" y="12492"/>
                    <a:pt x="1499820" y="27902"/>
                  </a:cubicBezTo>
                  <a:lnTo>
                    <a:pt x="1499820" y="402133"/>
                  </a:lnTo>
                  <a:cubicBezTo>
                    <a:pt x="1499820" y="417543"/>
                    <a:pt x="1487328" y="430035"/>
                    <a:pt x="1471918" y="430035"/>
                  </a:cubicBezTo>
                  <a:lnTo>
                    <a:pt x="27902" y="430035"/>
                  </a:lnTo>
                  <a:cubicBezTo>
                    <a:pt x="12492" y="430035"/>
                    <a:pt x="0" y="417543"/>
                    <a:pt x="0" y="402133"/>
                  </a:cubicBezTo>
                  <a:lnTo>
                    <a:pt x="0" y="27902"/>
                  </a:lnTo>
                  <a:cubicBezTo>
                    <a:pt x="0" y="12492"/>
                    <a:pt x="12492" y="0"/>
                    <a:pt x="27902" y="0"/>
                  </a:cubicBezTo>
                  <a:close/>
                </a:path>
              </a:pathLst>
            </a:custGeom>
            <a:solidFill>
              <a:srgbClr val="FFFFFF"/>
            </a:solidFill>
            <a:ln w="38100" cap="sq">
              <a:solidFill>
                <a:srgbClr val="363636"/>
              </a:solidFill>
              <a:prstDash val="solid"/>
              <a:miter/>
            </a:ln>
          </p:spPr>
        </p:sp>
        <p:sp>
          <p:nvSpPr>
            <p:cNvPr id="6" name="TextBox 6"/>
            <p:cNvSpPr txBox="1"/>
            <p:nvPr/>
          </p:nvSpPr>
          <p:spPr>
            <a:xfrm>
              <a:off x="0" y="-19050"/>
              <a:ext cx="1499820" cy="449085"/>
            </a:xfrm>
            <a:prstGeom prst="rect">
              <a:avLst/>
            </a:prstGeom>
          </p:spPr>
          <p:txBody>
            <a:bodyPr lIns="50800" tIns="50800" rIns="50800" bIns="50800" rtlCol="0" anchor="ctr"/>
            <a:lstStyle/>
            <a:p>
              <a:pPr algn="ctr">
                <a:lnSpc>
                  <a:spcPts val="2859"/>
                </a:lnSpc>
              </a:pPr>
              <a:endParaRPr/>
            </a:p>
          </p:txBody>
        </p:sp>
      </p:grpSp>
      <p:grpSp>
        <p:nvGrpSpPr>
          <p:cNvPr id="7" name="Group 7"/>
          <p:cNvGrpSpPr/>
          <p:nvPr/>
        </p:nvGrpSpPr>
        <p:grpSpPr>
          <a:xfrm>
            <a:off x="235832" y="267351"/>
            <a:ext cx="1021048" cy="1095337"/>
            <a:chOff x="0" y="0"/>
            <a:chExt cx="2127600" cy="2282400"/>
          </a:xfrm>
        </p:grpSpPr>
        <p:sp>
          <p:nvSpPr>
            <p:cNvPr id="8" name="Freeform 8"/>
            <p:cNvSpPr/>
            <p:nvPr/>
          </p:nvSpPr>
          <p:spPr>
            <a:xfrm>
              <a:off x="0" y="0"/>
              <a:ext cx="2136648" cy="2334387"/>
            </a:xfrm>
            <a:custGeom>
              <a:avLst/>
              <a:gdLst/>
              <a:ahLst/>
              <a:cxnLst/>
              <a:rect l="l" t="t" r="r" b="b"/>
              <a:pathLst>
                <a:path w="2136648" h="2334387">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sp>
        <p:nvSpPr>
          <p:cNvPr id="9" name="TextBox 9"/>
          <p:cNvSpPr txBox="1"/>
          <p:nvPr/>
        </p:nvSpPr>
        <p:spPr>
          <a:xfrm>
            <a:off x="6618446" y="-26606"/>
            <a:ext cx="10872957" cy="1174809"/>
          </a:xfrm>
          <a:prstGeom prst="rect">
            <a:avLst/>
          </a:prstGeom>
        </p:spPr>
        <p:txBody>
          <a:bodyPr lIns="0" tIns="0" rIns="0" bIns="0" rtlCol="0" anchor="t">
            <a:spAutoFit/>
          </a:bodyPr>
          <a:lstStyle/>
          <a:p>
            <a:pPr marL="0" lvl="0" indent="0" algn="ctr">
              <a:lnSpc>
                <a:spcPts val="9577"/>
              </a:lnSpc>
              <a:spcBef>
                <a:spcPct val="0"/>
              </a:spcBef>
            </a:pPr>
            <a:r>
              <a:rPr lang="en-US" sz="6940" spc="242">
                <a:solidFill>
                  <a:srgbClr val="010101"/>
                </a:solidFill>
                <a:latin typeface="Baloo Bhai"/>
              </a:rPr>
              <a:t>4. DEMO</a:t>
            </a:r>
          </a:p>
        </p:txBody>
      </p:sp>
      <p:sp>
        <p:nvSpPr>
          <p:cNvPr id="10" name="TextBox 10"/>
          <p:cNvSpPr txBox="1"/>
          <p:nvPr/>
        </p:nvSpPr>
        <p:spPr>
          <a:xfrm>
            <a:off x="6925895" y="1091053"/>
            <a:ext cx="11154339" cy="514630"/>
          </a:xfrm>
          <a:prstGeom prst="rect">
            <a:avLst/>
          </a:prstGeom>
        </p:spPr>
        <p:txBody>
          <a:bodyPr lIns="0" tIns="0" rIns="0" bIns="0" rtlCol="0" anchor="t">
            <a:spAutoFit/>
          </a:bodyPr>
          <a:lstStyle/>
          <a:p>
            <a:pPr algn="ctr">
              <a:lnSpc>
                <a:spcPts val="4274"/>
              </a:lnSpc>
            </a:pPr>
            <a:r>
              <a:rPr lang="en-US" sz="3053">
                <a:solidFill>
                  <a:srgbClr val="100F0D"/>
                </a:solidFill>
                <a:latin typeface="Montserrat Light"/>
              </a:rPr>
              <a:t>Các chức năng của trang web PyShop.</a:t>
            </a:r>
          </a:p>
        </p:txBody>
      </p:sp>
      <p:sp>
        <p:nvSpPr>
          <p:cNvPr id="11" name="TextBox 11"/>
          <p:cNvSpPr txBox="1"/>
          <p:nvPr/>
        </p:nvSpPr>
        <p:spPr>
          <a:xfrm>
            <a:off x="1434491" y="516782"/>
            <a:ext cx="3927328" cy="602977"/>
          </a:xfrm>
          <a:prstGeom prst="rect">
            <a:avLst/>
          </a:prstGeom>
        </p:spPr>
        <p:txBody>
          <a:bodyPr lIns="0" tIns="0" rIns="0" bIns="0" rtlCol="0" anchor="t">
            <a:spAutoFit/>
          </a:bodyPr>
          <a:lstStyle/>
          <a:p>
            <a:pPr marL="0" lvl="1" indent="0" algn="l">
              <a:lnSpc>
                <a:spcPts val="4999"/>
              </a:lnSpc>
              <a:spcBef>
                <a:spcPct val="0"/>
              </a:spcBef>
            </a:pPr>
            <a:r>
              <a:rPr lang="en-US" sz="3623" b="1" spc="355" dirty="0" err="1">
                <a:solidFill>
                  <a:srgbClr val="000000"/>
                </a:solidFill>
                <a:latin typeface="Arial" panose="020B0604020202020204" pitchFamily="34" charset="0"/>
                <a:cs typeface="Arial" panose="020B0604020202020204" pitchFamily="34" charset="0"/>
              </a:rPr>
              <a:t>Chức</a:t>
            </a:r>
            <a:r>
              <a:rPr lang="en-US" sz="3623" b="1" spc="355" dirty="0">
                <a:solidFill>
                  <a:srgbClr val="000000"/>
                </a:solidFill>
                <a:latin typeface="Arial" panose="020B0604020202020204" pitchFamily="34" charset="0"/>
                <a:cs typeface="Arial" panose="020B0604020202020204" pitchFamily="34" charset="0"/>
              </a:rPr>
              <a:t> </a:t>
            </a:r>
            <a:r>
              <a:rPr lang="en-US" sz="3623" b="1" spc="355" dirty="0" err="1">
                <a:solidFill>
                  <a:srgbClr val="000000"/>
                </a:solidFill>
                <a:latin typeface="Arial" panose="020B0604020202020204" pitchFamily="34" charset="0"/>
                <a:cs typeface="Arial" panose="020B0604020202020204" pitchFamily="34" charset="0"/>
              </a:rPr>
              <a:t>năng</a:t>
            </a:r>
            <a:endParaRPr lang="en-US" sz="3623" b="1" spc="355" dirty="0">
              <a:solidFill>
                <a:srgbClr val="000000"/>
              </a:solidFill>
              <a:latin typeface="Arial" panose="020B0604020202020204" pitchFamily="34" charset="0"/>
              <a:cs typeface="Arial" panose="020B0604020202020204" pitchFamily="34" charset="0"/>
            </a:endParaRPr>
          </a:p>
        </p:txBody>
      </p:sp>
      <p:sp>
        <p:nvSpPr>
          <p:cNvPr id="12" name="TextBox 12"/>
          <p:cNvSpPr txBox="1"/>
          <p:nvPr/>
        </p:nvSpPr>
        <p:spPr>
          <a:xfrm>
            <a:off x="1434491" y="1286132"/>
            <a:ext cx="3927328" cy="502847"/>
          </a:xfrm>
          <a:prstGeom prst="rect">
            <a:avLst/>
          </a:prstGeom>
        </p:spPr>
        <p:txBody>
          <a:bodyPr lIns="0" tIns="0" rIns="0" bIns="0" rtlCol="0" anchor="t">
            <a:spAutoFit/>
          </a:bodyPr>
          <a:lstStyle/>
          <a:p>
            <a:pPr algn="l">
              <a:lnSpc>
                <a:spcPts val="4144"/>
              </a:lnSpc>
              <a:spcBef>
                <a:spcPct val="0"/>
              </a:spcBef>
            </a:pPr>
            <a:r>
              <a:rPr lang="en-US" sz="3003" spc="294">
                <a:solidFill>
                  <a:srgbClr val="000000"/>
                </a:solidFill>
                <a:latin typeface="Baloo Bhai"/>
              </a:rPr>
              <a:t>Chi tiết sản phẩm</a:t>
            </a:r>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a:off x="3737562" y="2694451"/>
            <a:ext cx="14550438" cy="6877141"/>
          </a:xfrm>
          <a:custGeom>
            <a:avLst/>
            <a:gdLst/>
            <a:ahLst/>
            <a:cxnLst/>
            <a:rect l="l" t="t" r="r" b="b"/>
            <a:pathLst>
              <a:path w="14550438" h="6877141">
                <a:moveTo>
                  <a:pt x="0" y="0"/>
                </a:moveTo>
                <a:lnTo>
                  <a:pt x="14550438" y="0"/>
                </a:lnTo>
                <a:lnTo>
                  <a:pt x="14550438" y="6877141"/>
                </a:lnTo>
                <a:lnTo>
                  <a:pt x="0" y="6877141"/>
                </a:lnTo>
                <a:lnTo>
                  <a:pt x="0" y="0"/>
                </a:lnTo>
                <a:close/>
              </a:path>
            </a:pathLst>
          </a:custGeom>
          <a:blipFill>
            <a:blip r:embed="rId3"/>
            <a:stretch>
              <a:fillRect/>
            </a:stretch>
          </a:blipFill>
        </p:spPr>
      </p:sp>
      <p:grpSp>
        <p:nvGrpSpPr>
          <p:cNvPr id="4" name="Group 4"/>
          <p:cNvGrpSpPr/>
          <p:nvPr/>
        </p:nvGrpSpPr>
        <p:grpSpPr>
          <a:xfrm>
            <a:off x="0" y="419730"/>
            <a:ext cx="5738773" cy="2122321"/>
            <a:chOff x="0" y="0"/>
            <a:chExt cx="1551017" cy="573599"/>
          </a:xfrm>
        </p:grpSpPr>
        <p:sp>
          <p:nvSpPr>
            <p:cNvPr id="5" name="Freeform 5"/>
            <p:cNvSpPr/>
            <p:nvPr/>
          </p:nvSpPr>
          <p:spPr>
            <a:xfrm>
              <a:off x="0" y="0"/>
              <a:ext cx="1551017" cy="573599"/>
            </a:xfrm>
            <a:custGeom>
              <a:avLst/>
              <a:gdLst/>
              <a:ahLst/>
              <a:cxnLst/>
              <a:rect l="l" t="t" r="r" b="b"/>
              <a:pathLst>
                <a:path w="1551017" h="573599">
                  <a:moveTo>
                    <a:pt x="26981" y="0"/>
                  </a:moveTo>
                  <a:lnTo>
                    <a:pt x="1524036" y="0"/>
                  </a:lnTo>
                  <a:cubicBezTo>
                    <a:pt x="1531192" y="0"/>
                    <a:pt x="1538054" y="2843"/>
                    <a:pt x="1543114" y="7903"/>
                  </a:cubicBezTo>
                  <a:cubicBezTo>
                    <a:pt x="1548174" y="12963"/>
                    <a:pt x="1551017" y="19825"/>
                    <a:pt x="1551017" y="26981"/>
                  </a:cubicBezTo>
                  <a:lnTo>
                    <a:pt x="1551017" y="546618"/>
                  </a:lnTo>
                  <a:cubicBezTo>
                    <a:pt x="1551017" y="561519"/>
                    <a:pt x="1538937" y="573599"/>
                    <a:pt x="1524036" y="573599"/>
                  </a:cubicBezTo>
                  <a:lnTo>
                    <a:pt x="26981" y="573599"/>
                  </a:lnTo>
                  <a:cubicBezTo>
                    <a:pt x="19825" y="573599"/>
                    <a:pt x="12963" y="570757"/>
                    <a:pt x="7903" y="565697"/>
                  </a:cubicBezTo>
                  <a:cubicBezTo>
                    <a:pt x="2843" y="560637"/>
                    <a:pt x="0" y="553774"/>
                    <a:pt x="0" y="546618"/>
                  </a:cubicBezTo>
                  <a:lnTo>
                    <a:pt x="0" y="26981"/>
                  </a:lnTo>
                  <a:cubicBezTo>
                    <a:pt x="0" y="12080"/>
                    <a:pt x="12080" y="0"/>
                    <a:pt x="26981" y="0"/>
                  </a:cubicBezTo>
                  <a:close/>
                </a:path>
              </a:pathLst>
            </a:custGeom>
            <a:solidFill>
              <a:srgbClr val="FFFFFF"/>
            </a:solidFill>
            <a:ln w="38100" cap="sq">
              <a:solidFill>
                <a:srgbClr val="363636"/>
              </a:solidFill>
              <a:prstDash val="solid"/>
              <a:miter/>
            </a:ln>
          </p:spPr>
        </p:sp>
        <p:sp>
          <p:nvSpPr>
            <p:cNvPr id="6" name="TextBox 6"/>
            <p:cNvSpPr txBox="1"/>
            <p:nvPr/>
          </p:nvSpPr>
          <p:spPr>
            <a:xfrm>
              <a:off x="0" y="-19050"/>
              <a:ext cx="1551017" cy="592649"/>
            </a:xfrm>
            <a:prstGeom prst="rect">
              <a:avLst/>
            </a:prstGeom>
          </p:spPr>
          <p:txBody>
            <a:bodyPr lIns="50800" tIns="50800" rIns="50800" bIns="50800" rtlCol="0" anchor="ctr"/>
            <a:lstStyle/>
            <a:p>
              <a:pPr algn="ctr">
                <a:lnSpc>
                  <a:spcPts val="2859"/>
                </a:lnSpc>
              </a:pPr>
              <a:endParaRPr/>
            </a:p>
          </p:txBody>
        </p:sp>
      </p:grpSp>
      <p:grpSp>
        <p:nvGrpSpPr>
          <p:cNvPr id="7" name="Group 7"/>
          <p:cNvGrpSpPr/>
          <p:nvPr/>
        </p:nvGrpSpPr>
        <p:grpSpPr>
          <a:xfrm>
            <a:off x="235832" y="267351"/>
            <a:ext cx="1021048" cy="1095337"/>
            <a:chOff x="0" y="0"/>
            <a:chExt cx="2127600" cy="2282400"/>
          </a:xfrm>
        </p:grpSpPr>
        <p:sp>
          <p:nvSpPr>
            <p:cNvPr id="8" name="Freeform 8"/>
            <p:cNvSpPr/>
            <p:nvPr/>
          </p:nvSpPr>
          <p:spPr>
            <a:xfrm>
              <a:off x="0" y="0"/>
              <a:ext cx="2136648" cy="2334387"/>
            </a:xfrm>
            <a:custGeom>
              <a:avLst/>
              <a:gdLst/>
              <a:ahLst/>
              <a:cxnLst/>
              <a:rect l="l" t="t" r="r" b="b"/>
              <a:pathLst>
                <a:path w="2136648" h="2334387">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sp>
        <p:nvSpPr>
          <p:cNvPr id="9" name="TextBox 9"/>
          <p:cNvSpPr txBox="1"/>
          <p:nvPr/>
        </p:nvSpPr>
        <p:spPr>
          <a:xfrm>
            <a:off x="6618446" y="-26606"/>
            <a:ext cx="10872957" cy="1174809"/>
          </a:xfrm>
          <a:prstGeom prst="rect">
            <a:avLst/>
          </a:prstGeom>
        </p:spPr>
        <p:txBody>
          <a:bodyPr lIns="0" tIns="0" rIns="0" bIns="0" rtlCol="0" anchor="t">
            <a:spAutoFit/>
          </a:bodyPr>
          <a:lstStyle/>
          <a:p>
            <a:pPr marL="0" lvl="0" indent="0" algn="ctr">
              <a:lnSpc>
                <a:spcPts val="9577"/>
              </a:lnSpc>
              <a:spcBef>
                <a:spcPct val="0"/>
              </a:spcBef>
            </a:pPr>
            <a:r>
              <a:rPr lang="en-US" sz="6940" spc="242">
                <a:solidFill>
                  <a:srgbClr val="010101"/>
                </a:solidFill>
                <a:latin typeface="Baloo Bhai"/>
              </a:rPr>
              <a:t>4. DEMO</a:t>
            </a:r>
          </a:p>
        </p:txBody>
      </p:sp>
      <p:sp>
        <p:nvSpPr>
          <p:cNvPr id="10" name="TextBox 10"/>
          <p:cNvSpPr txBox="1"/>
          <p:nvPr/>
        </p:nvSpPr>
        <p:spPr>
          <a:xfrm>
            <a:off x="6925895" y="1091053"/>
            <a:ext cx="11154339" cy="514630"/>
          </a:xfrm>
          <a:prstGeom prst="rect">
            <a:avLst/>
          </a:prstGeom>
        </p:spPr>
        <p:txBody>
          <a:bodyPr lIns="0" tIns="0" rIns="0" bIns="0" rtlCol="0" anchor="t">
            <a:spAutoFit/>
          </a:bodyPr>
          <a:lstStyle/>
          <a:p>
            <a:pPr algn="ctr">
              <a:lnSpc>
                <a:spcPts val="4274"/>
              </a:lnSpc>
            </a:pPr>
            <a:r>
              <a:rPr lang="en-US" sz="3053">
                <a:solidFill>
                  <a:srgbClr val="100F0D"/>
                </a:solidFill>
                <a:latin typeface="Montserrat Light"/>
              </a:rPr>
              <a:t>Các chức năng của trang web PyShop.</a:t>
            </a:r>
          </a:p>
        </p:txBody>
      </p:sp>
      <p:sp>
        <p:nvSpPr>
          <p:cNvPr id="11" name="TextBox 11"/>
          <p:cNvSpPr txBox="1"/>
          <p:nvPr/>
        </p:nvSpPr>
        <p:spPr>
          <a:xfrm>
            <a:off x="1434491" y="516782"/>
            <a:ext cx="3927328" cy="602977"/>
          </a:xfrm>
          <a:prstGeom prst="rect">
            <a:avLst/>
          </a:prstGeom>
        </p:spPr>
        <p:txBody>
          <a:bodyPr lIns="0" tIns="0" rIns="0" bIns="0" rtlCol="0" anchor="t">
            <a:spAutoFit/>
          </a:bodyPr>
          <a:lstStyle/>
          <a:p>
            <a:pPr marL="0" lvl="1" indent="0" algn="l">
              <a:lnSpc>
                <a:spcPts val="4999"/>
              </a:lnSpc>
              <a:spcBef>
                <a:spcPct val="0"/>
              </a:spcBef>
            </a:pPr>
            <a:r>
              <a:rPr lang="en-US" sz="3623" b="1" spc="355" dirty="0" err="1">
                <a:solidFill>
                  <a:srgbClr val="000000"/>
                </a:solidFill>
                <a:latin typeface="Arial" panose="020B0604020202020204" pitchFamily="34" charset="0"/>
                <a:cs typeface="Arial" panose="020B0604020202020204" pitchFamily="34" charset="0"/>
              </a:rPr>
              <a:t>Chức</a:t>
            </a:r>
            <a:r>
              <a:rPr lang="en-US" sz="3623" b="1" spc="355" dirty="0">
                <a:solidFill>
                  <a:srgbClr val="000000"/>
                </a:solidFill>
                <a:latin typeface="Arial" panose="020B0604020202020204" pitchFamily="34" charset="0"/>
                <a:cs typeface="Arial" panose="020B0604020202020204" pitchFamily="34" charset="0"/>
              </a:rPr>
              <a:t> </a:t>
            </a:r>
            <a:r>
              <a:rPr lang="en-US" sz="3623" b="1" spc="355" dirty="0" err="1">
                <a:solidFill>
                  <a:srgbClr val="000000"/>
                </a:solidFill>
                <a:latin typeface="Arial" panose="020B0604020202020204" pitchFamily="34" charset="0"/>
                <a:cs typeface="Arial" panose="020B0604020202020204" pitchFamily="34" charset="0"/>
              </a:rPr>
              <a:t>năng</a:t>
            </a:r>
            <a:endParaRPr lang="en-US" sz="3623" b="1" spc="355" dirty="0">
              <a:solidFill>
                <a:srgbClr val="000000"/>
              </a:solidFill>
              <a:latin typeface="Arial" panose="020B0604020202020204" pitchFamily="34" charset="0"/>
              <a:cs typeface="Arial" panose="020B0604020202020204" pitchFamily="34" charset="0"/>
            </a:endParaRPr>
          </a:p>
        </p:txBody>
      </p:sp>
      <p:sp>
        <p:nvSpPr>
          <p:cNvPr id="12" name="TextBox 12"/>
          <p:cNvSpPr txBox="1"/>
          <p:nvPr/>
        </p:nvSpPr>
        <p:spPr>
          <a:xfrm>
            <a:off x="1434491" y="1249100"/>
            <a:ext cx="4455826" cy="955094"/>
          </a:xfrm>
          <a:prstGeom prst="rect">
            <a:avLst/>
          </a:prstGeom>
        </p:spPr>
        <p:txBody>
          <a:bodyPr lIns="0" tIns="0" rIns="0" bIns="0" rtlCol="0" anchor="t">
            <a:spAutoFit/>
          </a:bodyPr>
          <a:lstStyle/>
          <a:p>
            <a:pPr>
              <a:lnSpc>
                <a:spcPts val="3868"/>
              </a:lnSpc>
            </a:pPr>
            <a:r>
              <a:rPr lang="en-US" sz="2803" spc="274">
                <a:solidFill>
                  <a:srgbClr val="000000"/>
                </a:solidFill>
                <a:latin typeface="Open Sans Bold"/>
              </a:rPr>
              <a:t>Phân loại sản phẩm</a:t>
            </a:r>
          </a:p>
          <a:p>
            <a:pPr algn="l">
              <a:lnSpc>
                <a:spcPts val="3868"/>
              </a:lnSpc>
              <a:spcBef>
                <a:spcPct val="0"/>
              </a:spcBef>
            </a:pPr>
            <a:r>
              <a:rPr lang="en-US" sz="2803" spc="274">
                <a:solidFill>
                  <a:srgbClr val="000000"/>
                </a:solidFill>
                <a:latin typeface="Open Sans Bold"/>
              </a:rPr>
              <a:t>Mùa hè</a:t>
            </a:r>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0" y="419730"/>
            <a:ext cx="5738773" cy="2122321"/>
            <a:chOff x="0" y="0"/>
            <a:chExt cx="1551017" cy="573599"/>
          </a:xfrm>
        </p:grpSpPr>
        <p:sp>
          <p:nvSpPr>
            <p:cNvPr id="4" name="Freeform 4"/>
            <p:cNvSpPr/>
            <p:nvPr/>
          </p:nvSpPr>
          <p:spPr>
            <a:xfrm>
              <a:off x="0" y="0"/>
              <a:ext cx="1551017" cy="573599"/>
            </a:xfrm>
            <a:custGeom>
              <a:avLst/>
              <a:gdLst/>
              <a:ahLst/>
              <a:cxnLst/>
              <a:rect l="l" t="t" r="r" b="b"/>
              <a:pathLst>
                <a:path w="1551017" h="573599">
                  <a:moveTo>
                    <a:pt x="26981" y="0"/>
                  </a:moveTo>
                  <a:lnTo>
                    <a:pt x="1524036" y="0"/>
                  </a:lnTo>
                  <a:cubicBezTo>
                    <a:pt x="1531192" y="0"/>
                    <a:pt x="1538054" y="2843"/>
                    <a:pt x="1543114" y="7903"/>
                  </a:cubicBezTo>
                  <a:cubicBezTo>
                    <a:pt x="1548174" y="12963"/>
                    <a:pt x="1551017" y="19825"/>
                    <a:pt x="1551017" y="26981"/>
                  </a:cubicBezTo>
                  <a:lnTo>
                    <a:pt x="1551017" y="546618"/>
                  </a:lnTo>
                  <a:cubicBezTo>
                    <a:pt x="1551017" y="561519"/>
                    <a:pt x="1538937" y="573599"/>
                    <a:pt x="1524036" y="573599"/>
                  </a:cubicBezTo>
                  <a:lnTo>
                    <a:pt x="26981" y="573599"/>
                  </a:lnTo>
                  <a:cubicBezTo>
                    <a:pt x="19825" y="573599"/>
                    <a:pt x="12963" y="570757"/>
                    <a:pt x="7903" y="565697"/>
                  </a:cubicBezTo>
                  <a:cubicBezTo>
                    <a:pt x="2843" y="560637"/>
                    <a:pt x="0" y="553774"/>
                    <a:pt x="0" y="546618"/>
                  </a:cubicBezTo>
                  <a:lnTo>
                    <a:pt x="0" y="26981"/>
                  </a:lnTo>
                  <a:cubicBezTo>
                    <a:pt x="0" y="12080"/>
                    <a:pt x="12080" y="0"/>
                    <a:pt x="26981" y="0"/>
                  </a:cubicBezTo>
                  <a:close/>
                </a:path>
              </a:pathLst>
            </a:custGeom>
            <a:solidFill>
              <a:srgbClr val="FFFFFF"/>
            </a:solidFill>
            <a:ln w="38100" cap="sq">
              <a:solidFill>
                <a:srgbClr val="363636"/>
              </a:solidFill>
              <a:prstDash val="solid"/>
              <a:miter/>
            </a:ln>
          </p:spPr>
        </p:sp>
        <p:sp>
          <p:nvSpPr>
            <p:cNvPr id="5" name="TextBox 5"/>
            <p:cNvSpPr txBox="1"/>
            <p:nvPr/>
          </p:nvSpPr>
          <p:spPr>
            <a:xfrm>
              <a:off x="0" y="-19050"/>
              <a:ext cx="1551017" cy="592649"/>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235832" y="267351"/>
            <a:ext cx="1021048" cy="1095337"/>
            <a:chOff x="0" y="0"/>
            <a:chExt cx="2127600" cy="2282400"/>
          </a:xfrm>
        </p:grpSpPr>
        <p:sp>
          <p:nvSpPr>
            <p:cNvPr id="7" name="Freeform 7"/>
            <p:cNvSpPr/>
            <p:nvPr/>
          </p:nvSpPr>
          <p:spPr>
            <a:xfrm>
              <a:off x="0" y="0"/>
              <a:ext cx="2136648" cy="2334387"/>
            </a:xfrm>
            <a:custGeom>
              <a:avLst/>
              <a:gdLst/>
              <a:ahLst/>
              <a:cxnLst/>
              <a:rect l="l" t="t" r="r" b="b"/>
              <a:pathLst>
                <a:path w="2136648" h="2334387">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sp>
        <p:nvSpPr>
          <p:cNvPr id="8" name="Freeform 8"/>
          <p:cNvSpPr/>
          <p:nvPr/>
        </p:nvSpPr>
        <p:spPr>
          <a:xfrm>
            <a:off x="3398155" y="2723026"/>
            <a:ext cx="14682079" cy="6676191"/>
          </a:xfrm>
          <a:custGeom>
            <a:avLst/>
            <a:gdLst/>
            <a:ahLst/>
            <a:cxnLst/>
            <a:rect l="l" t="t" r="r" b="b"/>
            <a:pathLst>
              <a:path w="14682079" h="6676191">
                <a:moveTo>
                  <a:pt x="0" y="0"/>
                </a:moveTo>
                <a:lnTo>
                  <a:pt x="14682079" y="0"/>
                </a:lnTo>
                <a:lnTo>
                  <a:pt x="14682079" y="6676191"/>
                </a:lnTo>
                <a:lnTo>
                  <a:pt x="0" y="6676191"/>
                </a:lnTo>
                <a:lnTo>
                  <a:pt x="0" y="0"/>
                </a:lnTo>
                <a:close/>
              </a:path>
            </a:pathLst>
          </a:custGeom>
          <a:blipFill>
            <a:blip r:embed="rId3"/>
            <a:stretch>
              <a:fillRect/>
            </a:stretch>
          </a:blipFill>
        </p:spPr>
      </p:sp>
      <p:sp>
        <p:nvSpPr>
          <p:cNvPr id="9" name="TextBox 9"/>
          <p:cNvSpPr txBox="1"/>
          <p:nvPr/>
        </p:nvSpPr>
        <p:spPr>
          <a:xfrm>
            <a:off x="6618446" y="-26606"/>
            <a:ext cx="10872957" cy="1174809"/>
          </a:xfrm>
          <a:prstGeom prst="rect">
            <a:avLst/>
          </a:prstGeom>
        </p:spPr>
        <p:txBody>
          <a:bodyPr lIns="0" tIns="0" rIns="0" bIns="0" rtlCol="0" anchor="t">
            <a:spAutoFit/>
          </a:bodyPr>
          <a:lstStyle/>
          <a:p>
            <a:pPr marL="0" lvl="0" indent="0" algn="ctr">
              <a:lnSpc>
                <a:spcPts val="9577"/>
              </a:lnSpc>
              <a:spcBef>
                <a:spcPct val="0"/>
              </a:spcBef>
            </a:pPr>
            <a:r>
              <a:rPr lang="en-US" sz="6940" spc="242">
                <a:solidFill>
                  <a:srgbClr val="010101"/>
                </a:solidFill>
                <a:latin typeface="Baloo Bhai"/>
              </a:rPr>
              <a:t>4. DEMO</a:t>
            </a:r>
          </a:p>
        </p:txBody>
      </p:sp>
      <p:sp>
        <p:nvSpPr>
          <p:cNvPr id="10" name="TextBox 10"/>
          <p:cNvSpPr txBox="1"/>
          <p:nvPr/>
        </p:nvSpPr>
        <p:spPr>
          <a:xfrm>
            <a:off x="6925895" y="1091053"/>
            <a:ext cx="11154339" cy="514630"/>
          </a:xfrm>
          <a:prstGeom prst="rect">
            <a:avLst/>
          </a:prstGeom>
        </p:spPr>
        <p:txBody>
          <a:bodyPr lIns="0" tIns="0" rIns="0" bIns="0" rtlCol="0" anchor="t">
            <a:spAutoFit/>
          </a:bodyPr>
          <a:lstStyle/>
          <a:p>
            <a:pPr algn="ctr">
              <a:lnSpc>
                <a:spcPts val="4274"/>
              </a:lnSpc>
            </a:pPr>
            <a:r>
              <a:rPr lang="en-US" sz="3053">
                <a:solidFill>
                  <a:srgbClr val="100F0D"/>
                </a:solidFill>
                <a:latin typeface="Montserrat Light"/>
              </a:rPr>
              <a:t>Các chức năng của trang web PyShop.</a:t>
            </a:r>
          </a:p>
        </p:txBody>
      </p:sp>
      <p:sp>
        <p:nvSpPr>
          <p:cNvPr id="11" name="TextBox 11"/>
          <p:cNvSpPr txBox="1"/>
          <p:nvPr/>
        </p:nvSpPr>
        <p:spPr>
          <a:xfrm>
            <a:off x="1434491" y="516782"/>
            <a:ext cx="3927328" cy="602977"/>
          </a:xfrm>
          <a:prstGeom prst="rect">
            <a:avLst/>
          </a:prstGeom>
        </p:spPr>
        <p:txBody>
          <a:bodyPr lIns="0" tIns="0" rIns="0" bIns="0" rtlCol="0" anchor="t">
            <a:spAutoFit/>
          </a:bodyPr>
          <a:lstStyle/>
          <a:p>
            <a:pPr marL="0" lvl="1" indent="0" algn="l">
              <a:lnSpc>
                <a:spcPts val="4999"/>
              </a:lnSpc>
              <a:spcBef>
                <a:spcPct val="0"/>
              </a:spcBef>
            </a:pPr>
            <a:r>
              <a:rPr lang="en-US" sz="3623" b="1" spc="355" dirty="0" err="1">
                <a:solidFill>
                  <a:srgbClr val="000000"/>
                </a:solidFill>
                <a:latin typeface="Arial" panose="020B0604020202020204" pitchFamily="34" charset="0"/>
                <a:cs typeface="Arial" panose="020B0604020202020204" pitchFamily="34" charset="0"/>
              </a:rPr>
              <a:t>Chức</a:t>
            </a:r>
            <a:r>
              <a:rPr lang="en-US" sz="3623" b="1" spc="355" dirty="0">
                <a:solidFill>
                  <a:srgbClr val="000000"/>
                </a:solidFill>
                <a:latin typeface="Arial" panose="020B0604020202020204" pitchFamily="34" charset="0"/>
                <a:cs typeface="Arial" panose="020B0604020202020204" pitchFamily="34" charset="0"/>
              </a:rPr>
              <a:t> </a:t>
            </a:r>
            <a:r>
              <a:rPr lang="en-US" sz="3623" b="1" spc="355" dirty="0" err="1">
                <a:solidFill>
                  <a:srgbClr val="000000"/>
                </a:solidFill>
                <a:latin typeface="Arial" panose="020B0604020202020204" pitchFamily="34" charset="0"/>
                <a:cs typeface="Arial" panose="020B0604020202020204" pitchFamily="34" charset="0"/>
              </a:rPr>
              <a:t>năng</a:t>
            </a:r>
            <a:endParaRPr lang="en-US" sz="3623" b="1" spc="355" dirty="0">
              <a:solidFill>
                <a:srgbClr val="000000"/>
              </a:solidFill>
              <a:latin typeface="Arial" panose="020B0604020202020204" pitchFamily="34" charset="0"/>
              <a:cs typeface="Arial" panose="020B0604020202020204" pitchFamily="34" charset="0"/>
            </a:endParaRPr>
          </a:p>
        </p:txBody>
      </p:sp>
      <p:sp>
        <p:nvSpPr>
          <p:cNvPr id="12" name="TextBox 12"/>
          <p:cNvSpPr txBox="1"/>
          <p:nvPr/>
        </p:nvSpPr>
        <p:spPr>
          <a:xfrm>
            <a:off x="1434491" y="1249100"/>
            <a:ext cx="4455826" cy="955094"/>
          </a:xfrm>
          <a:prstGeom prst="rect">
            <a:avLst/>
          </a:prstGeom>
        </p:spPr>
        <p:txBody>
          <a:bodyPr lIns="0" tIns="0" rIns="0" bIns="0" rtlCol="0" anchor="t">
            <a:spAutoFit/>
          </a:bodyPr>
          <a:lstStyle/>
          <a:p>
            <a:pPr>
              <a:lnSpc>
                <a:spcPts val="3868"/>
              </a:lnSpc>
            </a:pPr>
            <a:r>
              <a:rPr lang="en-US" sz="2803" spc="274">
                <a:solidFill>
                  <a:srgbClr val="000000"/>
                </a:solidFill>
                <a:latin typeface="Open Sans Bold"/>
              </a:rPr>
              <a:t>Phân loại sản phẩm</a:t>
            </a:r>
          </a:p>
          <a:p>
            <a:pPr algn="l">
              <a:lnSpc>
                <a:spcPts val="3868"/>
              </a:lnSpc>
              <a:spcBef>
                <a:spcPct val="0"/>
              </a:spcBef>
            </a:pPr>
            <a:r>
              <a:rPr lang="en-US" sz="2803" spc="274">
                <a:solidFill>
                  <a:srgbClr val="000000"/>
                </a:solidFill>
                <a:latin typeface="Open Sans Bold"/>
              </a:rPr>
              <a:t>Mùa đông</a:t>
            </a:r>
          </a:p>
        </p:txBody>
      </p:sp>
    </p:spTree>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563</Words>
  <Application>Microsoft Macintosh PowerPoint</Application>
  <PresentationFormat>Custom</PresentationFormat>
  <Paragraphs>88</Paragraphs>
  <Slides>16</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Baloo Bhai</vt:lpstr>
      <vt:lpstr>Calibri</vt:lpstr>
      <vt:lpstr>Montserrat Classic</vt:lpstr>
      <vt:lpstr>Archivo Black</vt:lpstr>
      <vt:lpstr>Montserrat Light</vt:lpstr>
      <vt:lpstr>Montserrat Classic Bold</vt:lpstr>
      <vt:lpstr>Arial Nova</vt:lpstr>
      <vt:lpstr>Arial</vt:lpstr>
      <vt:lpstr>Arial Unicode</vt:lpstr>
      <vt:lpstr>Open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Project - PyShop</dc:title>
  <cp:lastModifiedBy>Phúc Trần</cp:lastModifiedBy>
  <cp:revision>6</cp:revision>
  <dcterms:created xsi:type="dcterms:W3CDTF">2006-08-16T00:00:00Z</dcterms:created>
  <dcterms:modified xsi:type="dcterms:W3CDTF">2024-12-17T14:00:30Z</dcterms:modified>
  <dc:identifier>DAF3IFsCeUw</dc:identifier>
</cp:coreProperties>
</file>

<file path=docProps/thumbnail.jpeg>
</file>